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1_AF243D6A.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6" r:id="rId2"/>
    <p:sldId id="257" r:id="rId3"/>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E3AF0F-A079-159D-3E44-C6C29CAD87CC}" name="Guest User" initials="GU" userId="S::urn:spo:anon#c19e71134ae2fb1ed725c8bb245fe56ca6a09b7a507ac0d529900480aed12d1b::" providerId="AD"/>
  <p188:author id="{7F0F0E7A-4479-07F9-E8B5-17EC27A5C4C1}" name="Mark Lewis" initials="ML" userId="S::mark.lewis@sd27.bc.ca::0376f798-9229-4f9f-a9a1-61c491a17d5f" providerId="AD"/>
  <p188:author id="{CC231A9B-81F5-2604-51B1-B0A961C53F3B}" name="Jillian Eyer" initials="JE" userId="S::jillian.eyer@sd27.bc.ca::88d006ac-d1d7-4c68-be8d-3885e02940fa" providerId="AD"/>
  <p188:author id="{C740A1E3-5F3E-C27C-024E-348035B0D15A}" name="Guest User" initials="GU" userId="S::urn:spo:anon#83e2c923b3787b98b193fc3fe947567b662d506386337e467df330ecb31fb1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AFAF9"/>
    <a:srgbClr val="00F0EC"/>
    <a:srgbClr val="BAFF00"/>
    <a:srgbClr val="E5FF9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FD00D2-1D58-4FDB-94F7-EB778CB9D91B}" v="1" dt="2024-04-03T19:59:39.0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225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microsoft.com/office/2018/10/relationships/authors" Target="author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llian Eyer" userId="88d006ac-d1d7-4c68-be8d-3885e02940fa" providerId="ADAL" clId="{4482225D-0C99-4479-BD55-01F4F3AE20DE}"/>
    <pc:docChg chg="undo custSel modSld">
      <pc:chgData name="Jillian Eyer" userId="88d006ac-d1d7-4c68-be8d-3885e02940fa" providerId="ADAL" clId="{4482225D-0C99-4479-BD55-01F4F3AE20DE}" dt="2024-02-26T21:53:56.200" v="2708"/>
      <pc:docMkLst>
        <pc:docMk/>
      </pc:docMkLst>
      <pc:sldChg chg="modSp mod addCm">
        <pc:chgData name="Jillian Eyer" userId="88d006ac-d1d7-4c68-be8d-3885e02940fa" providerId="ADAL" clId="{4482225D-0C99-4479-BD55-01F4F3AE20DE}" dt="2024-02-26T21:53:56.200" v="2708"/>
        <pc:sldMkLst>
          <pc:docMk/>
          <pc:sldMk cId="1160059220" sldId="256"/>
        </pc:sldMkLst>
        <pc:spChg chg="mod">
          <ac:chgData name="Jillian Eyer" userId="88d006ac-d1d7-4c68-be8d-3885e02940fa" providerId="ADAL" clId="{4482225D-0C99-4479-BD55-01F4F3AE20DE}" dt="2024-02-26T21:13:49.112" v="4" actId="20577"/>
          <ac:spMkLst>
            <pc:docMk/>
            <pc:sldMk cId="1160059220" sldId="256"/>
            <ac:spMk id="8" creationId="{66B41515-05F4-F46F-68C1-B38D5E1965BA}"/>
          </ac:spMkLst>
        </pc:spChg>
        <pc:spChg chg="mod">
          <ac:chgData name="Jillian Eyer" userId="88d006ac-d1d7-4c68-be8d-3885e02940fa" providerId="ADAL" clId="{4482225D-0C99-4479-BD55-01F4F3AE20DE}" dt="2024-02-26T21:44:09.624" v="2658" actId="6549"/>
          <ac:spMkLst>
            <pc:docMk/>
            <pc:sldMk cId="1160059220" sldId="256"/>
            <ac:spMk id="14" creationId="{F7C2486D-A7BD-0518-0E54-4836BEBF3040}"/>
          </ac:spMkLst>
        </pc:spChg>
        <pc:extLst>
          <p:ext xmlns:p="http://schemas.openxmlformats.org/presentationml/2006/main" uri="{D6D511B9-2390-475A-947B-AFAB55BFBCF1}">
            <pc226:cmChg xmlns:pc226="http://schemas.microsoft.com/office/powerpoint/2022/06/main/command" chg="add">
              <pc226:chgData name="Jillian Eyer" userId="88d006ac-d1d7-4c68-be8d-3885e02940fa" providerId="ADAL" clId="{4482225D-0C99-4479-BD55-01F4F3AE20DE}" dt="2024-02-26T21:53:56.200" v="2708"/>
              <pc2:cmMkLst xmlns:pc2="http://schemas.microsoft.com/office/powerpoint/2019/9/main/command">
                <pc:docMk/>
                <pc:sldMk cId="1160059220" sldId="256"/>
                <pc2:cmMk id="{97B7F508-61D6-497C-BC1E-5389BA382F8B}"/>
              </pc2:cmMkLst>
            </pc226:cmChg>
          </p:ext>
        </pc:extLst>
      </pc:sldChg>
      <pc:sldChg chg="addSp modSp mod">
        <pc:chgData name="Jillian Eyer" userId="88d006ac-d1d7-4c68-be8d-3885e02940fa" providerId="ADAL" clId="{4482225D-0C99-4479-BD55-01F4F3AE20DE}" dt="2024-02-26T21:52:55.344" v="2707" actId="1076"/>
        <pc:sldMkLst>
          <pc:docMk/>
          <pc:sldMk cId="2938387818" sldId="257"/>
        </pc:sldMkLst>
        <pc:spChg chg="mod">
          <ac:chgData name="Jillian Eyer" userId="88d006ac-d1d7-4c68-be8d-3885e02940fa" providerId="ADAL" clId="{4482225D-0C99-4479-BD55-01F4F3AE20DE}" dt="2024-02-26T21:44:28.885" v="2684" actId="20577"/>
          <ac:spMkLst>
            <pc:docMk/>
            <pc:sldMk cId="2938387818" sldId="257"/>
            <ac:spMk id="9" creationId="{9687B1C3-DD59-7ED6-A051-BEF6FC323234}"/>
          </ac:spMkLst>
        </pc:spChg>
        <pc:picChg chg="add mod">
          <ac:chgData name="Jillian Eyer" userId="88d006ac-d1d7-4c68-be8d-3885e02940fa" providerId="ADAL" clId="{4482225D-0C99-4479-BD55-01F4F3AE20DE}" dt="2024-02-26T21:52:43.994" v="2706" actId="1076"/>
          <ac:picMkLst>
            <pc:docMk/>
            <pc:sldMk cId="2938387818" sldId="257"/>
            <ac:picMk id="4" creationId="{187A0A1B-4572-257D-F912-9DC10075A227}"/>
          </ac:picMkLst>
        </pc:picChg>
        <pc:picChg chg="add mod">
          <ac:chgData name="Jillian Eyer" userId="88d006ac-d1d7-4c68-be8d-3885e02940fa" providerId="ADAL" clId="{4482225D-0C99-4479-BD55-01F4F3AE20DE}" dt="2024-02-26T21:50:42.570" v="2693" actId="14100"/>
          <ac:picMkLst>
            <pc:docMk/>
            <pc:sldMk cId="2938387818" sldId="257"/>
            <ac:picMk id="5" creationId="{51D2FFAB-61F2-DC7B-8BF0-A50D73B1EF98}"/>
          </ac:picMkLst>
        </pc:picChg>
        <pc:picChg chg="add mod">
          <ac:chgData name="Jillian Eyer" userId="88d006ac-d1d7-4c68-be8d-3885e02940fa" providerId="ADAL" clId="{4482225D-0C99-4479-BD55-01F4F3AE20DE}" dt="2024-02-26T21:52:55.344" v="2707" actId="1076"/>
          <ac:picMkLst>
            <pc:docMk/>
            <pc:sldMk cId="2938387818" sldId="257"/>
            <ac:picMk id="6" creationId="{05D0FC7D-01AE-387F-A139-971CB5DBAF98}"/>
          </ac:picMkLst>
        </pc:picChg>
        <pc:picChg chg="add mod">
          <ac:chgData name="Jillian Eyer" userId="88d006ac-d1d7-4c68-be8d-3885e02940fa" providerId="ADAL" clId="{4482225D-0C99-4479-BD55-01F4F3AE20DE}" dt="2024-02-26T21:52:00.473" v="2700" actId="1076"/>
          <ac:picMkLst>
            <pc:docMk/>
            <pc:sldMk cId="2938387818" sldId="257"/>
            <ac:picMk id="7" creationId="{820E4A97-D70E-E641-011A-3DF1930D3BBF}"/>
          </ac:picMkLst>
        </pc:picChg>
      </pc:sldChg>
    </pc:docChg>
  </pc:docChgLst>
  <pc:docChgLst>
    <pc:chgData name="Guest User" userId="S::urn:spo:anon#e33e174a5e38083f904700fc8f710bb8688a43d043cb9716b5f4f928bd5039d6::" providerId="AD" clId="Web-{1F5BAC10-4015-CBB7-044C-9E8DCF287C4F}"/>
    <pc:docChg chg="modSld">
      <pc:chgData name="Guest User" userId="S::urn:spo:anon#e33e174a5e38083f904700fc8f710bb8688a43d043cb9716b5f4f928bd5039d6::" providerId="AD" clId="Web-{1F5BAC10-4015-CBB7-044C-9E8DCF287C4F}" dt="2024-02-26T22:54:40.591" v="117" actId="20577"/>
      <pc:docMkLst>
        <pc:docMk/>
      </pc:docMkLst>
      <pc:sldChg chg="modSp">
        <pc:chgData name="Guest User" userId="S::urn:spo:anon#e33e174a5e38083f904700fc8f710bb8688a43d043cb9716b5f4f928bd5039d6::" providerId="AD" clId="Web-{1F5BAC10-4015-CBB7-044C-9E8DCF287C4F}" dt="2024-02-26T22:54:40.591" v="117" actId="20577"/>
        <pc:sldMkLst>
          <pc:docMk/>
          <pc:sldMk cId="1160059220" sldId="256"/>
        </pc:sldMkLst>
        <pc:spChg chg="mod">
          <ac:chgData name="Guest User" userId="S::urn:spo:anon#e33e174a5e38083f904700fc8f710bb8688a43d043cb9716b5f4f928bd5039d6::" providerId="AD" clId="Web-{1F5BAC10-4015-CBB7-044C-9E8DCF287C4F}" dt="2024-02-26T22:54:40.591" v="117" actId="20577"/>
          <ac:spMkLst>
            <pc:docMk/>
            <pc:sldMk cId="1160059220" sldId="256"/>
            <ac:spMk id="14" creationId="{F7C2486D-A7BD-0518-0E54-4836BEBF3040}"/>
          </ac:spMkLst>
        </pc:spChg>
      </pc:sldChg>
    </pc:docChg>
  </pc:docChgLst>
  <pc:docChgLst>
    <pc:chgData name="Guest User" userId="S::urn:spo:anon#c19e71134ae2fb1ed725c8bb245fe56ca6a09b7a507ac0d529900480aed12d1b::" providerId="AD" clId="Web-{D44420D1-0472-EFB8-E712-DCD6FC301647}"/>
    <pc:docChg chg="mod">
      <pc:chgData name="Guest User" userId="S::urn:spo:anon#c19e71134ae2fb1ed725c8bb245fe56ca6a09b7a507ac0d529900480aed12d1b::" providerId="AD" clId="Web-{D44420D1-0472-EFB8-E712-DCD6FC301647}" dt="2024-02-26T22:04:34.092" v="1"/>
      <pc:docMkLst>
        <pc:docMk/>
      </pc:docMkLst>
      <pc:sldChg chg="modCm">
        <pc:chgData name="Guest User" userId="S::urn:spo:anon#c19e71134ae2fb1ed725c8bb245fe56ca6a09b7a507ac0d529900480aed12d1b::" providerId="AD" clId="Web-{D44420D1-0472-EFB8-E712-DCD6FC301647}" dt="2024-02-26T22:04:34.092" v="1"/>
        <pc:sldMkLst>
          <pc:docMk/>
          <pc:sldMk cId="1160059220" sldId="256"/>
        </pc:sldMkLst>
        <pc:extLst>
          <p:ext xmlns:p="http://schemas.openxmlformats.org/presentationml/2006/main" uri="{D6D511B9-2390-475A-947B-AFAB55BFBCF1}">
            <pc226:cmChg xmlns:pc226="http://schemas.microsoft.com/office/powerpoint/2022/06/main/command" chg="">
              <pc226:chgData name="Guest User" userId="S::urn:spo:anon#c19e71134ae2fb1ed725c8bb245fe56ca6a09b7a507ac0d529900480aed12d1b::" providerId="AD" clId="Web-{D44420D1-0472-EFB8-E712-DCD6FC301647}" dt="2024-02-26T22:04:34.092" v="1"/>
              <pc2:cmMkLst xmlns:pc2="http://schemas.microsoft.com/office/powerpoint/2019/9/main/command">
                <pc:docMk/>
                <pc:sldMk cId="1160059220" sldId="256"/>
                <pc2:cmMk id="{97B7F508-61D6-497C-BC1E-5389BA382F8B}"/>
              </pc2:cmMkLst>
              <pc226:cmRplyChg chg="add">
                <pc226:chgData name="Guest User" userId="S::urn:spo:anon#c19e71134ae2fb1ed725c8bb245fe56ca6a09b7a507ac0d529900480aed12d1b::" providerId="AD" clId="Web-{D44420D1-0472-EFB8-E712-DCD6FC301647}" dt="2024-02-26T22:04:34.092" v="1"/>
                <pc2:cmRplyMkLst xmlns:pc2="http://schemas.microsoft.com/office/powerpoint/2019/9/main/command">
                  <pc:docMk/>
                  <pc:sldMk cId="1160059220" sldId="256"/>
                  <pc2:cmMk id="{97B7F508-61D6-497C-BC1E-5389BA382F8B}"/>
                  <pc2:cmRplyMk id="{10F997EC-E4EF-48C2-A493-B73F77A3AC3C}"/>
                </pc2:cmRplyMkLst>
              </pc226:cmRplyChg>
            </pc226:cmChg>
          </p:ext>
        </pc:extLst>
      </pc:sldChg>
    </pc:docChg>
  </pc:docChgLst>
  <pc:docChgLst>
    <pc:chgData name="Jillian Eyer" userId="88d006ac-d1d7-4c68-be8d-3885e02940fa" providerId="ADAL" clId="{C8FD00D2-1D58-4FDB-94F7-EB778CB9D91B}"/>
    <pc:docChg chg="undo custSel modSld">
      <pc:chgData name="Jillian Eyer" userId="88d006ac-d1d7-4c68-be8d-3885e02940fa" providerId="ADAL" clId="{C8FD00D2-1D58-4FDB-94F7-EB778CB9D91B}" dt="2024-04-03T20:13:08.027" v="2264"/>
      <pc:docMkLst>
        <pc:docMk/>
      </pc:docMkLst>
      <pc:sldChg chg="modSp mod delCm modCm">
        <pc:chgData name="Jillian Eyer" userId="88d006ac-d1d7-4c68-be8d-3885e02940fa" providerId="ADAL" clId="{C8FD00D2-1D58-4FDB-94F7-EB778CB9D91B}" dt="2024-04-03T20:12:20.194" v="2263"/>
        <pc:sldMkLst>
          <pc:docMk/>
          <pc:sldMk cId="1160059220" sldId="256"/>
        </pc:sldMkLst>
        <pc:spChg chg="mod">
          <ac:chgData name="Jillian Eyer" userId="88d006ac-d1d7-4c68-be8d-3885e02940fa" providerId="ADAL" clId="{C8FD00D2-1D58-4FDB-94F7-EB778CB9D91B}" dt="2024-04-03T19:49:48.116" v="311" actId="20577"/>
          <ac:spMkLst>
            <pc:docMk/>
            <pc:sldMk cId="1160059220" sldId="256"/>
            <ac:spMk id="8" creationId="{66B41515-05F4-F46F-68C1-B38D5E1965BA}"/>
          </ac:spMkLst>
        </pc:spChg>
        <pc:spChg chg="mod">
          <ac:chgData name="Jillian Eyer" userId="88d006ac-d1d7-4c68-be8d-3885e02940fa" providerId="ADAL" clId="{C8FD00D2-1D58-4FDB-94F7-EB778CB9D91B}" dt="2024-04-03T20:10:17.014" v="2257" actId="6549"/>
          <ac:spMkLst>
            <pc:docMk/>
            <pc:sldMk cId="1160059220" sldId="256"/>
            <ac:spMk id="14" creationId="{F7C2486D-A7BD-0518-0E54-4836BEBF3040}"/>
          </ac:spMkLst>
        </pc:spChg>
        <pc:extLst>
          <p:ext xmlns:p="http://schemas.openxmlformats.org/presentationml/2006/main" uri="{D6D511B9-2390-475A-947B-AFAB55BFBCF1}">
            <pc226:cmChg xmlns:pc226="http://schemas.microsoft.com/office/powerpoint/2022/06/main/command" chg="del mod">
              <pc226:chgData name="Jillian Eyer" userId="88d006ac-d1d7-4c68-be8d-3885e02940fa" providerId="ADAL" clId="{C8FD00D2-1D58-4FDB-94F7-EB778CB9D91B}" dt="2024-04-03T20:12:20.194" v="2263"/>
              <pc2:cmMkLst xmlns:pc2="http://schemas.microsoft.com/office/powerpoint/2019/9/main/command">
                <pc:docMk/>
                <pc:sldMk cId="1160059220" sldId="256"/>
                <pc2:cmMk id="{97B7F508-61D6-497C-BC1E-5389BA382F8B}"/>
              </pc2:cmMkLst>
              <pc226:cmRplyChg chg="del">
                <pc226:chgData name="Jillian Eyer" userId="88d006ac-d1d7-4c68-be8d-3885e02940fa" providerId="ADAL" clId="{C8FD00D2-1D58-4FDB-94F7-EB778CB9D91B}" dt="2024-04-03T20:12:15.612" v="2261"/>
                <pc2:cmRplyMkLst xmlns:pc2="http://schemas.microsoft.com/office/powerpoint/2019/9/main/command">
                  <pc:docMk/>
                  <pc:sldMk cId="1160059220" sldId="256"/>
                  <pc2:cmMk id="{97B7F508-61D6-497C-BC1E-5389BA382F8B}"/>
                  <pc2:cmRplyMk id="{10F997EC-E4EF-48C2-A493-B73F77A3AC3C}"/>
                </pc2:cmRplyMkLst>
              </pc226:cmRplyChg>
            </pc226:cmChg>
          </p:ext>
        </pc:extLst>
      </pc:sldChg>
      <pc:sldChg chg="addSp delSp modSp mod addCm">
        <pc:chgData name="Jillian Eyer" userId="88d006ac-d1d7-4c68-be8d-3885e02940fa" providerId="ADAL" clId="{C8FD00D2-1D58-4FDB-94F7-EB778CB9D91B}" dt="2024-04-03T20:13:08.027" v="2264"/>
        <pc:sldMkLst>
          <pc:docMk/>
          <pc:sldMk cId="2938387818" sldId="257"/>
        </pc:sldMkLst>
        <pc:spChg chg="mod">
          <ac:chgData name="Jillian Eyer" userId="88d006ac-d1d7-4c68-be8d-3885e02940fa" providerId="ADAL" clId="{C8FD00D2-1D58-4FDB-94F7-EB778CB9D91B}" dt="2024-04-03T20:10:36.910" v="2260" actId="13926"/>
          <ac:spMkLst>
            <pc:docMk/>
            <pc:sldMk cId="2938387818" sldId="257"/>
            <ac:spMk id="9" creationId="{9687B1C3-DD59-7ED6-A051-BEF6FC323234}"/>
          </ac:spMkLst>
        </pc:spChg>
        <pc:picChg chg="del">
          <ac:chgData name="Jillian Eyer" userId="88d006ac-d1d7-4c68-be8d-3885e02940fa" providerId="ADAL" clId="{C8FD00D2-1D58-4FDB-94F7-EB778CB9D91B}" dt="2024-04-03T19:58:57.138" v="1464" actId="478"/>
          <ac:picMkLst>
            <pc:docMk/>
            <pc:sldMk cId="2938387818" sldId="257"/>
            <ac:picMk id="4" creationId="{187A0A1B-4572-257D-F912-9DC10075A227}"/>
          </ac:picMkLst>
        </pc:picChg>
        <pc:picChg chg="del">
          <ac:chgData name="Jillian Eyer" userId="88d006ac-d1d7-4c68-be8d-3885e02940fa" providerId="ADAL" clId="{C8FD00D2-1D58-4FDB-94F7-EB778CB9D91B}" dt="2024-04-03T19:58:55.568" v="1462" actId="478"/>
          <ac:picMkLst>
            <pc:docMk/>
            <pc:sldMk cId="2938387818" sldId="257"/>
            <ac:picMk id="5" creationId="{51D2FFAB-61F2-DC7B-8BF0-A50D73B1EF98}"/>
          </ac:picMkLst>
        </pc:picChg>
        <pc:picChg chg="del">
          <ac:chgData name="Jillian Eyer" userId="88d006ac-d1d7-4c68-be8d-3885e02940fa" providerId="ADAL" clId="{C8FD00D2-1D58-4FDB-94F7-EB778CB9D91B}" dt="2024-04-03T19:58:54.738" v="1461" actId="478"/>
          <ac:picMkLst>
            <pc:docMk/>
            <pc:sldMk cId="2938387818" sldId="257"/>
            <ac:picMk id="6" creationId="{05D0FC7D-01AE-387F-A139-971CB5DBAF98}"/>
          </ac:picMkLst>
        </pc:picChg>
        <pc:picChg chg="del">
          <ac:chgData name="Jillian Eyer" userId="88d006ac-d1d7-4c68-be8d-3885e02940fa" providerId="ADAL" clId="{C8FD00D2-1D58-4FDB-94F7-EB778CB9D91B}" dt="2024-04-03T19:58:56.356" v="1463" actId="478"/>
          <ac:picMkLst>
            <pc:docMk/>
            <pc:sldMk cId="2938387818" sldId="257"/>
            <ac:picMk id="7" creationId="{820E4A97-D70E-E641-011A-3DF1930D3BBF}"/>
          </ac:picMkLst>
        </pc:picChg>
        <pc:picChg chg="add mod modCrop">
          <ac:chgData name="Jillian Eyer" userId="88d006ac-d1d7-4c68-be8d-3885e02940fa" providerId="ADAL" clId="{C8FD00D2-1D58-4FDB-94F7-EB778CB9D91B}" dt="2024-04-03T20:07:49.033" v="2032" actId="1076"/>
          <ac:picMkLst>
            <pc:docMk/>
            <pc:sldMk cId="2938387818" sldId="257"/>
            <ac:picMk id="10" creationId="{60579D56-32E0-06EB-030D-A0808DAB8222}"/>
          </ac:picMkLst>
        </pc:picChg>
        <pc:extLst>
          <p:ext xmlns:p="http://schemas.openxmlformats.org/presentationml/2006/main" uri="{D6D511B9-2390-475A-947B-AFAB55BFBCF1}">
            <pc226:cmChg xmlns:pc226="http://schemas.microsoft.com/office/powerpoint/2022/06/main/command" chg="add">
              <pc226:chgData name="Jillian Eyer" userId="88d006ac-d1d7-4c68-be8d-3885e02940fa" providerId="ADAL" clId="{C8FD00D2-1D58-4FDB-94F7-EB778CB9D91B}" dt="2024-04-03T20:13:08.027" v="2264"/>
              <pc2:cmMkLst xmlns:pc2="http://schemas.microsoft.com/office/powerpoint/2019/9/main/command">
                <pc:docMk/>
                <pc:sldMk cId="2938387818" sldId="257"/>
                <pc2:cmMk id="{46A745AC-AC11-4C80-959B-16CFEFE40A26}"/>
              </pc2:cmMkLst>
            </pc226:cmChg>
          </p:ext>
        </pc:extLst>
      </pc:sldChg>
    </pc:docChg>
  </pc:docChgLst>
</pc:chgInfo>
</file>

<file path=ppt/comments/modernComment_101_AF243D6A.xml><?xml version="1.0" encoding="utf-8"?>
<p188:cmLst xmlns:a="http://schemas.openxmlformats.org/drawingml/2006/main" xmlns:r="http://schemas.openxmlformats.org/officeDocument/2006/relationships" xmlns:p188="http://schemas.microsoft.com/office/powerpoint/2018/8/main">
  <p188:cm id="{46A745AC-AC11-4C80-959B-16CFEFE40A26}" authorId="{CC231A9B-81F5-2604-51B1-B0A961C53F3B}" created="2024-04-03T20:13:07.963">
    <pc:sldMkLst xmlns:pc="http://schemas.microsoft.com/office/powerpoint/2013/main/command">
      <pc:docMk/>
      <pc:sldMk cId="2938387818" sldId="257"/>
    </pc:sldMkLst>
    <p188:txBody>
      <a:bodyPr/>
      <a:lstStyle/>
      <a:p>
        <a:r>
          <a:rPr lang="en-CA"/>
          <a:t>Just wondering about the watershed presentation.  also not sure about cross country run or track &amp; field, and if these are things we should mention.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B5217C-9A41-45AE-8DED-462F580AA60F}" type="datetimeFigureOut">
              <a:rPr lang="en-CA" smtClean="0"/>
              <a:t>2024-04-03</a:t>
            </a:fld>
            <a:endParaRPr lang="en-CA"/>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63BCB7-85DE-46E5-8C48-F4AEEBE797EC}" type="slidenum">
              <a:rPr lang="en-CA" smtClean="0"/>
              <a:t>‹#›</a:t>
            </a:fld>
            <a:endParaRPr lang="en-CA"/>
          </a:p>
        </p:txBody>
      </p:sp>
    </p:spTree>
    <p:extLst>
      <p:ext uri="{BB962C8B-B14F-4D97-AF65-F5344CB8AC3E}">
        <p14:creationId xmlns:p14="http://schemas.microsoft.com/office/powerpoint/2010/main" val="3416012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B9D7C28-DBDA-432F-88ED-FB914AB5028F}"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709B0-6465-45CC-B891-76ED4F3DA5B3}" type="slidenum">
              <a:rPr lang="en-US" smtClean="0"/>
              <a:t>‹#›</a:t>
            </a:fld>
            <a:endParaRPr lang="en-US"/>
          </a:p>
        </p:txBody>
      </p:sp>
    </p:spTree>
    <p:extLst>
      <p:ext uri="{BB962C8B-B14F-4D97-AF65-F5344CB8AC3E}">
        <p14:creationId xmlns:p14="http://schemas.microsoft.com/office/powerpoint/2010/main" val="3051093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9D7C28-DBDA-432F-88ED-FB914AB5028F}"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709B0-6465-45CC-B891-76ED4F3DA5B3}" type="slidenum">
              <a:rPr lang="en-US" smtClean="0"/>
              <a:t>‹#›</a:t>
            </a:fld>
            <a:endParaRPr lang="en-US"/>
          </a:p>
        </p:txBody>
      </p:sp>
    </p:spTree>
    <p:extLst>
      <p:ext uri="{BB962C8B-B14F-4D97-AF65-F5344CB8AC3E}">
        <p14:creationId xmlns:p14="http://schemas.microsoft.com/office/powerpoint/2010/main" val="167339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9D7C28-DBDA-432F-88ED-FB914AB5028F}"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709B0-6465-45CC-B891-76ED4F3DA5B3}" type="slidenum">
              <a:rPr lang="en-US" smtClean="0"/>
              <a:t>‹#›</a:t>
            </a:fld>
            <a:endParaRPr lang="en-US"/>
          </a:p>
        </p:txBody>
      </p:sp>
    </p:spTree>
    <p:extLst>
      <p:ext uri="{BB962C8B-B14F-4D97-AF65-F5344CB8AC3E}">
        <p14:creationId xmlns:p14="http://schemas.microsoft.com/office/powerpoint/2010/main" val="3010173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9D7C28-DBDA-432F-88ED-FB914AB5028F}"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709B0-6465-45CC-B891-76ED4F3DA5B3}" type="slidenum">
              <a:rPr lang="en-US" smtClean="0"/>
              <a:t>‹#›</a:t>
            </a:fld>
            <a:endParaRPr lang="en-US"/>
          </a:p>
        </p:txBody>
      </p:sp>
    </p:spTree>
    <p:extLst>
      <p:ext uri="{BB962C8B-B14F-4D97-AF65-F5344CB8AC3E}">
        <p14:creationId xmlns:p14="http://schemas.microsoft.com/office/powerpoint/2010/main" val="125525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9D7C28-DBDA-432F-88ED-FB914AB5028F}"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709B0-6465-45CC-B891-76ED4F3DA5B3}" type="slidenum">
              <a:rPr lang="en-US" smtClean="0"/>
              <a:t>‹#›</a:t>
            </a:fld>
            <a:endParaRPr lang="en-US"/>
          </a:p>
        </p:txBody>
      </p:sp>
    </p:spTree>
    <p:extLst>
      <p:ext uri="{BB962C8B-B14F-4D97-AF65-F5344CB8AC3E}">
        <p14:creationId xmlns:p14="http://schemas.microsoft.com/office/powerpoint/2010/main" val="606601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9D7C28-DBDA-432F-88ED-FB914AB5028F}"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709B0-6465-45CC-B891-76ED4F3DA5B3}" type="slidenum">
              <a:rPr lang="en-US" smtClean="0"/>
              <a:t>‹#›</a:t>
            </a:fld>
            <a:endParaRPr lang="en-US"/>
          </a:p>
        </p:txBody>
      </p:sp>
    </p:spTree>
    <p:extLst>
      <p:ext uri="{BB962C8B-B14F-4D97-AF65-F5344CB8AC3E}">
        <p14:creationId xmlns:p14="http://schemas.microsoft.com/office/powerpoint/2010/main" val="3950504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9D7C28-DBDA-432F-88ED-FB914AB5028F}" type="datetimeFigureOut">
              <a:rPr lang="en-US" smtClean="0"/>
              <a:t>4/3/2024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3709B0-6465-45CC-B891-76ED4F3DA5B3}" type="slidenum">
              <a:rPr lang="en-US" smtClean="0"/>
              <a:t>‹#›</a:t>
            </a:fld>
            <a:endParaRPr lang="en-US"/>
          </a:p>
        </p:txBody>
      </p:sp>
    </p:spTree>
    <p:extLst>
      <p:ext uri="{BB962C8B-B14F-4D97-AF65-F5344CB8AC3E}">
        <p14:creationId xmlns:p14="http://schemas.microsoft.com/office/powerpoint/2010/main" val="293910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9D7C28-DBDA-432F-88ED-FB914AB5028F}" type="datetimeFigureOut">
              <a:rPr lang="en-US" smtClean="0"/>
              <a:t>4/3/2024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3709B0-6465-45CC-B891-76ED4F3DA5B3}" type="slidenum">
              <a:rPr lang="en-US" smtClean="0"/>
              <a:t>‹#›</a:t>
            </a:fld>
            <a:endParaRPr lang="en-US"/>
          </a:p>
        </p:txBody>
      </p:sp>
    </p:spTree>
    <p:extLst>
      <p:ext uri="{BB962C8B-B14F-4D97-AF65-F5344CB8AC3E}">
        <p14:creationId xmlns:p14="http://schemas.microsoft.com/office/powerpoint/2010/main" val="371463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9D7C28-DBDA-432F-88ED-FB914AB5028F}" type="datetimeFigureOut">
              <a:rPr lang="en-US" smtClean="0"/>
              <a:t>4/3/2024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3709B0-6465-45CC-B891-76ED4F3DA5B3}" type="slidenum">
              <a:rPr lang="en-US" smtClean="0"/>
              <a:t>‹#›</a:t>
            </a:fld>
            <a:endParaRPr lang="en-US"/>
          </a:p>
        </p:txBody>
      </p:sp>
    </p:spTree>
    <p:extLst>
      <p:ext uri="{BB962C8B-B14F-4D97-AF65-F5344CB8AC3E}">
        <p14:creationId xmlns:p14="http://schemas.microsoft.com/office/powerpoint/2010/main" val="1535373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B9D7C28-DBDA-432F-88ED-FB914AB5028F}"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709B0-6465-45CC-B891-76ED4F3DA5B3}" type="slidenum">
              <a:rPr lang="en-US" smtClean="0"/>
              <a:t>‹#›</a:t>
            </a:fld>
            <a:endParaRPr lang="en-US"/>
          </a:p>
        </p:txBody>
      </p:sp>
    </p:spTree>
    <p:extLst>
      <p:ext uri="{BB962C8B-B14F-4D97-AF65-F5344CB8AC3E}">
        <p14:creationId xmlns:p14="http://schemas.microsoft.com/office/powerpoint/2010/main" val="3307732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B9D7C28-DBDA-432F-88ED-FB914AB5028F}"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709B0-6465-45CC-B891-76ED4F3DA5B3}" type="slidenum">
              <a:rPr lang="en-US" smtClean="0"/>
              <a:t>‹#›</a:t>
            </a:fld>
            <a:endParaRPr lang="en-US"/>
          </a:p>
        </p:txBody>
      </p:sp>
    </p:spTree>
    <p:extLst>
      <p:ext uri="{BB962C8B-B14F-4D97-AF65-F5344CB8AC3E}">
        <p14:creationId xmlns:p14="http://schemas.microsoft.com/office/powerpoint/2010/main" val="2975014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5FF9B">
            <a:alpha val="34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9B9D7C28-DBDA-432F-88ED-FB914AB5028F}" type="datetimeFigureOut">
              <a:rPr lang="en-US" smtClean="0"/>
              <a:t>4/3/2024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7D3709B0-6465-45CC-B891-76ED4F3DA5B3}" type="slidenum">
              <a:rPr lang="en-US" smtClean="0"/>
              <a:t>‹#›</a:t>
            </a:fld>
            <a:endParaRPr lang="en-US"/>
          </a:p>
        </p:txBody>
      </p:sp>
    </p:spTree>
    <p:extLst>
      <p:ext uri="{BB962C8B-B14F-4D97-AF65-F5344CB8AC3E}">
        <p14:creationId xmlns:p14="http://schemas.microsoft.com/office/powerpoint/2010/main" val="4079072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k.lewis@sd27.bc.ca"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sd27.bc.ca/grow/page/5069/grades-k-7-learning-plans" TargetMode="External"/><Relationship Id="rId4" Type="http://schemas.openxmlformats.org/officeDocument/2006/relationships/hyperlink" Target="http://www.sd27.bc.ca/gro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01_AF243D6A.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28F579-7D25-19C4-C61D-72E4711C75FE}"/>
              </a:ext>
            </a:extLst>
          </p:cNvPr>
          <p:cNvSpPr/>
          <p:nvPr/>
        </p:nvSpPr>
        <p:spPr>
          <a:xfrm>
            <a:off x="52388" y="57150"/>
            <a:ext cx="6743700" cy="9029700"/>
          </a:xfrm>
          <a:prstGeom prst="rect">
            <a:avLst/>
          </a:prstGeom>
          <a:noFill/>
          <a:ln w="28575">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979FF91-8879-0B03-3429-661A3E14AD99}"/>
              </a:ext>
            </a:extLst>
          </p:cNvPr>
          <p:cNvSpPr/>
          <p:nvPr/>
        </p:nvSpPr>
        <p:spPr>
          <a:xfrm>
            <a:off x="123825" y="133814"/>
            <a:ext cx="6600825" cy="8881599"/>
          </a:xfrm>
          <a:prstGeom prst="rect">
            <a:avLst/>
          </a:prstGeom>
          <a:noFill/>
          <a:ln w="1905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ABD3EE8-A847-577F-2D39-E34381E8E98E}"/>
              </a:ext>
            </a:extLst>
          </p:cNvPr>
          <p:cNvPicPr>
            <a:picLocks noChangeAspect="1"/>
          </p:cNvPicPr>
          <p:nvPr/>
        </p:nvPicPr>
        <p:blipFill>
          <a:blip r:embed="rId2"/>
          <a:stretch>
            <a:fillRect/>
          </a:stretch>
        </p:blipFill>
        <p:spPr>
          <a:xfrm>
            <a:off x="133350" y="128585"/>
            <a:ext cx="3295650" cy="1291301"/>
          </a:xfrm>
          <a:prstGeom prst="rect">
            <a:avLst/>
          </a:prstGeom>
        </p:spPr>
      </p:pic>
      <p:graphicFrame>
        <p:nvGraphicFramePr>
          <p:cNvPr id="7" name="Table 7">
            <a:extLst>
              <a:ext uri="{FF2B5EF4-FFF2-40B4-BE49-F238E27FC236}">
                <a16:creationId xmlns:a16="http://schemas.microsoft.com/office/drawing/2014/main" id="{C9F23975-1B6C-C746-EF5A-FBE6588E5B62}"/>
              </a:ext>
            </a:extLst>
          </p:cNvPr>
          <p:cNvGraphicFramePr>
            <a:graphicFrameLocks noGrp="1"/>
          </p:cNvGraphicFramePr>
          <p:nvPr>
            <p:extLst>
              <p:ext uri="{D42A27DB-BD31-4B8C-83A1-F6EECF244321}">
                <p14:modId xmlns:p14="http://schemas.microsoft.com/office/powerpoint/2010/main" val="2380339691"/>
              </p:ext>
            </p:extLst>
          </p:nvPr>
        </p:nvGraphicFramePr>
        <p:xfrm>
          <a:off x="133350" y="128587"/>
          <a:ext cx="6591300" cy="1291300"/>
        </p:xfrm>
        <a:graphic>
          <a:graphicData uri="http://schemas.openxmlformats.org/drawingml/2006/table">
            <a:tbl>
              <a:tblPr firstRow="1" bandRow="1">
                <a:tableStyleId>{5C22544A-7EE6-4342-B048-85BDC9FD1C3A}</a:tableStyleId>
              </a:tblPr>
              <a:tblGrid>
                <a:gridCol w="3295650">
                  <a:extLst>
                    <a:ext uri="{9D8B030D-6E8A-4147-A177-3AD203B41FA5}">
                      <a16:colId xmlns:a16="http://schemas.microsoft.com/office/drawing/2014/main" val="3277456600"/>
                    </a:ext>
                  </a:extLst>
                </a:gridCol>
                <a:gridCol w="3295650">
                  <a:extLst>
                    <a:ext uri="{9D8B030D-6E8A-4147-A177-3AD203B41FA5}">
                      <a16:colId xmlns:a16="http://schemas.microsoft.com/office/drawing/2014/main" val="4234741116"/>
                    </a:ext>
                  </a:extLst>
                </a:gridCol>
              </a:tblGrid>
              <a:tr h="1291300">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Graduation Routes Other Ways</a:t>
                      </a:r>
                      <a:endParaRPr lang="en-US"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Principal:  Mark Lewis</a:t>
                      </a:r>
                    </a:p>
                    <a:p>
                      <a:pPr marL="0" marR="0" algn="ctr">
                        <a:lnSpc>
                          <a:spcPct val="107000"/>
                        </a:lnSpc>
                        <a:spcBef>
                          <a:spcPts val="0"/>
                        </a:spcBef>
                        <a:spcAft>
                          <a:spcPts val="0"/>
                        </a:spcAft>
                      </a:pPr>
                      <a:r>
                        <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mark.lewis@sd27.bc.ca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 (250) 396 – 7230</a:t>
                      </a:r>
                    </a:p>
                    <a:p>
                      <a:pPr marL="0" marR="0" algn="ctr">
                        <a:lnSpc>
                          <a:spcPct val="107000"/>
                        </a:lnSpc>
                        <a:spcBef>
                          <a:spcPts val="0"/>
                        </a:spcBef>
                        <a:spcAft>
                          <a:spcPts val="0"/>
                        </a:spcAft>
                      </a:pPr>
                      <a:r>
                        <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https://www.sd27.bc.ca/grow</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2741320"/>
                  </a:ext>
                </a:extLst>
              </a:tr>
            </a:tbl>
          </a:graphicData>
        </a:graphic>
      </p:graphicFrame>
      <p:sp>
        <p:nvSpPr>
          <p:cNvPr id="8" name="TextBox 7">
            <a:extLst>
              <a:ext uri="{FF2B5EF4-FFF2-40B4-BE49-F238E27FC236}">
                <a16:creationId xmlns:a16="http://schemas.microsoft.com/office/drawing/2014/main" id="{66B41515-05F4-F46F-68C1-B38D5E1965BA}"/>
              </a:ext>
            </a:extLst>
          </p:cNvPr>
          <p:cNvSpPr txBox="1"/>
          <p:nvPr/>
        </p:nvSpPr>
        <p:spPr>
          <a:xfrm>
            <a:off x="256478" y="1596889"/>
            <a:ext cx="6322742" cy="477500"/>
          </a:xfrm>
          <a:prstGeom prst="snip2Diag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solidFill>
              <a:schemeClr val="tx1"/>
            </a:solidFill>
          </a:ln>
        </p:spPr>
        <p:txBody>
          <a:bodyPr wrap="square" lIns="91440" tIns="45720" rIns="91440" bIns="45720" rtlCol="0" anchor="t">
            <a:spAutoFit/>
          </a:bodyPr>
          <a:lstStyle/>
          <a:p>
            <a:pPr algn="ctr"/>
            <a:r>
              <a:rPr lang="en-US" sz="2000" b="1" dirty="0">
                <a:ln w="0"/>
                <a:effectLst>
                  <a:outerShdw blurRad="38100" dist="19050" dir="2700000" algn="tl" rotWithShape="0">
                    <a:schemeClr val="dk1">
                      <a:alpha val="40000"/>
                    </a:schemeClr>
                  </a:outerShdw>
                </a:effectLst>
              </a:rPr>
              <a:t>Newsletter – April 2024</a:t>
            </a:r>
          </a:p>
        </p:txBody>
      </p:sp>
      <p:sp>
        <p:nvSpPr>
          <p:cNvPr id="14" name="TextBox 13">
            <a:extLst>
              <a:ext uri="{FF2B5EF4-FFF2-40B4-BE49-F238E27FC236}">
                <a16:creationId xmlns:a16="http://schemas.microsoft.com/office/drawing/2014/main" id="{F7C2486D-A7BD-0518-0E54-4836BEBF3040}"/>
              </a:ext>
            </a:extLst>
          </p:cNvPr>
          <p:cNvSpPr txBox="1"/>
          <p:nvPr/>
        </p:nvSpPr>
        <p:spPr>
          <a:xfrm>
            <a:off x="133350" y="2117839"/>
            <a:ext cx="6591300" cy="6892347"/>
          </a:xfrm>
          <a:prstGeom prst="rect">
            <a:avLst/>
          </a:prstGeom>
          <a:noFill/>
          <a:ln>
            <a:noFill/>
          </a:ln>
        </p:spPr>
        <p:txBody>
          <a:bodyPr wrap="square" lIns="91440" tIns="45720" rIns="91440" bIns="45720" numCol="1" spcCol="274320" rtlCol="0" anchor="t">
            <a:noAutofit/>
          </a:bodyPr>
          <a:lstStyle/>
          <a:p>
            <a:r>
              <a:rPr lang="en-US" sz="1800" b="1" dirty="0"/>
              <a:t>Grow Office Hours</a:t>
            </a:r>
          </a:p>
          <a:p>
            <a:r>
              <a:rPr lang="en-US" sz="1400" u="sng" dirty="0"/>
              <a:t>Mon-Thurs:  8:00am – 3:00pm</a:t>
            </a:r>
            <a:endParaRPr lang="en-US" sz="1400" u="sng" dirty="0">
              <a:ea typeface="Calibri"/>
              <a:cs typeface="Calibri"/>
            </a:endParaRPr>
          </a:p>
          <a:p>
            <a:r>
              <a:rPr lang="en-US" sz="1400" u="sng" dirty="0"/>
              <a:t>Fri:  8:00 – 12:00</a:t>
            </a:r>
            <a:endParaRPr lang="en-US" sz="1400" u="sng" dirty="0">
              <a:ea typeface="Calibri"/>
              <a:cs typeface="Calibri"/>
            </a:endParaRPr>
          </a:p>
          <a:p>
            <a:endParaRPr lang="en-US" sz="800" b="1" dirty="0"/>
          </a:p>
          <a:p>
            <a:endParaRPr lang="en-US" sz="1600" b="1" dirty="0"/>
          </a:p>
          <a:p>
            <a:r>
              <a:rPr lang="en-US" sz="1600" b="1" dirty="0"/>
              <a:t>Report Cards</a:t>
            </a:r>
            <a:br>
              <a:rPr lang="en-US" sz="1600" b="1" dirty="0"/>
            </a:br>
            <a:r>
              <a:rPr lang="en-US" sz="1400" dirty="0"/>
              <a:t> Report cards were mailed home before spring break.  They are also available in the </a:t>
            </a:r>
            <a:r>
              <a:rPr lang="en-US" sz="1400" dirty="0" err="1"/>
              <a:t>MyEducation</a:t>
            </a:r>
            <a:r>
              <a:rPr lang="en-US" sz="1400" dirty="0"/>
              <a:t> BC parent portal.  Please contact GROW if you have not been able to access your child’s report card.  If you have any questions or concerns about report cards, email Jillian at jillian.eyer@sd27.bc.ca</a:t>
            </a:r>
            <a:endParaRPr lang="en-US" sz="1400" dirty="0">
              <a:highlight>
                <a:srgbClr val="FFFF00"/>
              </a:highlight>
              <a:ea typeface="Calibri"/>
              <a:cs typeface="Calibri"/>
            </a:endParaRPr>
          </a:p>
          <a:p>
            <a:endParaRPr lang="en-US" sz="800" dirty="0">
              <a:cs typeface="Calibri"/>
            </a:endParaRPr>
          </a:p>
          <a:p>
            <a:r>
              <a:rPr lang="en-US" sz="1600" b="1" dirty="0"/>
              <a:t>Term 3 Planning</a:t>
            </a:r>
            <a:endParaRPr lang="en-US" sz="1600" b="1" dirty="0">
              <a:cs typeface="Calibri"/>
            </a:endParaRPr>
          </a:p>
          <a:p>
            <a:r>
              <a:rPr lang="en-US" sz="1400" dirty="0"/>
              <a:t>Please check through your curriculum packages and make sure you have everything you need to get started on term 3.  Curriculum outlines/learning plans are available on GROW’s website at </a:t>
            </a:r>
            <a:r>
              <a:rPr lang="en-US" sz="1400" dirty="0">
                <a:hlinkClick r:id="rId5"/>
              </a:rPr>
              <a:t>Grades K - 7 Learning Plans (sd27.bc.ca)</a:t>
            </a:r>
            <a:r>
              <a:rPr lang="en-US" sz="1400" dirty="0"/>
              <a:t>.  If you find you need a resource, contact Jillian.  Work submissions for term three are due on June 1</a:t>
            </a:r>
            <a:r>
              <a:rPr lang="en-US" sz="1400" baseline="30000" dirty="0"/>
              <a:t>st</a:t>
            </a:r>
            <a:r>
              <a:rPr lang="en-US" sz="1400" dirty="0"/>
              <a:t>.</a:t>
            </a:r>
          </a:p>
          <a:p>
            <a:endParaRPr lang="en-US" sz="1400" dirty="0">
              <a:cs typeface="Calibri" panose="020F0502020204030204"/>
            </a:endParaRPr>
          </a:p>
          <a:p>
            <a:r>
              <a:rPr lang="en-US" sz="1600" b="1" dirty="0">
                <a:cs typeface="Calibri" panose="020F0502020204030204"/>
              </a:rPr>
              <a:t>April 19</a:t>
            </a:r>
            <a:r>
              <a:rPr lang="en-US" sz="1600" b="1" baseline="30000" dirty="0">
                <a:cs typeface="Calibri" panose="020F0502020204030204"/>
              </a:rPr>
              <a:t>th</a:t>
            </a:r>
            <a:r>
              <a:rPr lang="en-US" sz="1600" b="1" dirty="0">
                <a:cs typeface="Calibri" panose="020F0502020204030204"/>
              </a:rPr>
              <a:t> Event</a:t>
            </a:r>
          </a:p>
          <a:p>
            <a:pPr>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Our next GROW field trip will be on April 19</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Calibri" panose="020F0502020204030204"/>
              </a:rPr>
              <a:t>th</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 and will be held in the south end of our school district, in the 108 Mile House area.  We will be touring a local fire department and doing some outdoor learning in the afternoon.  There will also be a general PAC meeting on this day.  We look forward to you joining us for this event!</a:t>
            </a:r>
            <a:endParaRPr lang="en-US" sz="1400" b="0" i="0" u="none" strike="noStrike" kern="1200" cap="none" spc="0" normalizeH="0" baseline="0" noProof="0" dirty="0">
              <a:ln>
                <a:noFill/>
              </a:ln>
              <a:solidFill>
                <a:prstClr val="black"/>
              </a:solidFill>
              <a:effectLst/>
              <a:uLnTx/>
              <a:uFillTx/>
              <a:latin typeface="Calibri" panose="020F0502020204030204"/>
              <a:ea typeface="Calibri"/>
              <a:cs typeface="Calibri" panose="020F0502020204030204"/>
            </a:endParaRPr>
          </a:p>
          <a:p>
            <a:endParaRPr lang="en-US" sz="1400" dirty="0"/>
          </a:p>
          <a:p>
            <a:r>
              <a:rPr lang="en-US" sz="1600" b="1" dirty="0">
                <a:cs typeface="Calibri"/>
              </a:rPr>
              <a:t>The Mighty Quinn Show</a:t>
            </a:r>
            <a:br>
              <a:rPr lang="en-US" sz="900" b="1" dirty="0">
                <a:cs typeface="Calibri"/>
              </a:rPr>
            </a:br>
            <a:r>
              <a:rPr lang="en-US" sz="1400" dirty="0">
                <a:cs typeface="Calibri"/>
              </a:rPr>
              <a:t>GROW students are invited to Mile 108 Elementary on Friday, April 15</a:t>
            </a:r>
            <a:r>
              <a:rPr lang="en-US" sz="1400" baseline="30000" dirty="0">
                <a:cs typeface="Calibri"/>
              </a:rPr>
              <a:t>th</a:t>
            </a:r>
            <a:r>
              <a:rPr lang="en-US" sz="1400" dirty="0">
                <a:cs typeface="Calibri"/>
              </a:rPr>
              <a:t> for “The Mighty Quinn Show.”  This performance is part of the Art Initiative in Schools and runs from 8:30-9:30 am.  An email was sent to families with information.  It looks like a terrific show and we hope some of you can make it!</a:t>
            </a:r>
          </a:p>
          <a:p>
            <a:endParaRPr lang="en-US" sz="1400" dirty="0"/>
          </a:p>
          <a:p>
            <a:endParaRPr lang="en-US" sz="1400" dirty="0">
              <a:cs typeface="Calibri" panose="020F0502020204030204"/>
            </a:endParaRPr>
          </a:p>
        </p:txBody>
      </p:sp>
      <p:sp>
        <p:nvSpPr>
          <p:cNvPr id="2" name="TextBox 1">
            <a:extLst>
              <a:ext uri="{FF2B5EF4-FFF2-40B4-BE49-F238E27FC236}">
                <a16:creationId xmlns:a16="http://schemas.microsoft.com/office/drawing/2014/main" id="{8DE24BD4-CCF0-2666-3FC9-A286BD218684}"/>
              </a:ext>
            </a:extLst>
          </p:cNvPr>
          <p:cNvSpPr txBox="1"/>
          <p:nvPr/>
        </p:nvSpPr>
        <p:spPr>
          <a:xfrm>
            <a:off x="2956956" y="2244436"/>
            <a:ext cx="3455719" cy="738664"/>
          </a:xfrm>
          <a:prstGeom prst="rect">
            <a:avLst/>
          </a:prstGeom>
          <a:solidFill>
            <a:srgbClr val="AAFAF9"/>
          </a:solidFill>
          <a:ln>
            <a:solidFill>
              <a:schemeClr val="tx1"/>
            </a:solidFill>
            <a:prstDash val="lgDash"/>
          </a:ln>
        </p:spPr>
        <p:txBody>
          <a:bodyPr wrap="square" rtlCol="0">
            <a:spAutoFit/>
          </a:bodyPr>
          <a:lstStyle/>
          <a:p>
            <a:pPr algn="ctr"/>
            <a:r>
              <a:rPr lang="en-US" sz="1400"/>
              <a:t>Please ring the doorbell (left of the door by the parking lot) when you visit the school and sign in at the office</a:t>
            </a:r>
          </a:p>
        </p:txBody>
      </p:sp>
    </p:spTree>
    <p:extLst>
      <p:ext uri="{BB962C8B-B14F-4D97-AF65-F5344CB8AC3E}">
        <p14:creationId xmlns:p14="http://schemas.microsoft.com/office/powerpoint/2010/main" val="1160059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6F2FDF-DC30-6E92-064F-1E1B0FF45B8C}"/>
              </a:ext>
            </a:extLst>
          </p:cNvPr>
          <p:cNvPicPr>
            <a:picLocks noChangeAspect="1"/>
          </p:cNvPicPr>
          <p:nvPr/>
        </p:nvPicPr>
        <p:blipFill>
          <a:blip r:embed="rId3"/>
          <a:stretch>
            <a:fillRect/>
          </a:stretch>
        </p:blipFill>
        <p:spPr>
          <a:xfrm>
            <a:off x="42378" y="39231"/>
            <a:ext cx="6773243" cy="9065538"/>
          </a:xfrm>
          <a:prstGeom prst="rect">
            <a:avLst/>
          </a:prstGeom>
        </p:spPr>
      </p:pic>
      <p:pic>
        <p:nvPicPr>
          <p:cNvPr id="3" name="Picture 2">
            <a:extLst>
              <a:ext uri="{FF2B5EF4-FFF2-40B4-BE49-F238E27FC236}">
                <a16:creationId xmlns:a16="http://schemas.microsoft.com/office/drawing/2014/main" id="{16730091-0D76-12E1-DAEC-5DDA486CCDFB}"/>
              </a:ext>
            </a:extLst>
          </p:cNvPr>
          <p:cNvPicPr>
            <a:picLocks noChangeAspect="1"/>
          </p:cNvPicPr>
          <p:nvPr/>
        </p:nvPicPr>
        <p:blipFill>
          <a:blip r:embed="rId4"/>
          <a:stretch>
            <a:fillRect/>
          </a:stretch>
        </p:blipFill>
        <p:spPr>
          <a:xfrm>
            <a:off x="118585" y="121534"/>
            <a:ext cx="6620830" cy="8900931"/>
          </a:xfrm>
          <a:prstGeom prst="rect">
            <a:avLst/>
          </a:prstGeom>
        </p:spPr>
      </p:pic>
      <p:sp>
        <p:nvSpPr>
          <p:cNvPr id="9" name="TextBox 8">
            <a:extLst>
              <a:ext uri="{FF2B5EF4-FFF2-40B4-BE49-F238E27FC236}">
                <a16:creationId xmlns:a16="http://schemas.microsoft.com/office/drawing/2014/main" id="{9687B1C3-DD59-7ED6-A051-BEF6FC323234}"/>
              </a:ext>
            </a:extLst>
          </p:cNvPr>
          <p:cNvSpPr txBox="1"/>
          <p:nvPr/>
        </p:nvSpPr>
        <p:spPr>
          <a:xfrm>
            <a:off x="118585" y="121534"/>
            <a:ext cx="6620830" cy="8900931"/>
          </a:xfrm>
          <a:prstGeom prst="rect">
            <a:avLst/>
          </a:prstGeom>
          <a:noFill/>
        </p:spPr>
        <p:txBody>
          <a:bodyPr wrap="square" lIns="91440" tIns="45720" rIns="91440" bIns="45720" numCol="1" spcCol="274320" rtlCol="0" anchor="t">
            <a:noAutofit/>
          </a:bodyPr>
          <a:lstStyle/>
          <a:p>
            <a:endParaRPr lang="en-US" sz="1800" b="1" dirty="0">
              <a:cs typeface="Calibri"/>
            </a:endParaRPr>
          </a:p>
          <a:p>
            <a:endParaRPr lang="en-US" b="1" dirty="0">
              <a:cs typeface="Calibri"/>
            </a:endParaRPr>
          </a:p>
          <a:p>
            <a:endParaRPr lang="en-US" sz="1800" b="1" dirty="0">
              <a:cs typeface="Calibri"/>
            </a:endParaRPr>
          </a:p>
          <a:p>
            <a:endParaRPr lang="en-US" b="1" dirty="0">
              <a:cs typeface="Calibri"/>
            </a:endParaRPr>
          </a:p>
          <a:p>
            <a:endParaRPr lang="en-US" sz="1800" b="1" dirty="0">
              <a:cs typeface="Calibri"/>
            </a:endParaRPr>
          </a:p>
          <a:p>
            <a:endParaRPr lang="en-US" b="1" dirty="0">
              <a:cs typeface="Calibri"/>
            </a:endParaRPr>
          </a:p>
          <a:p>
            <a:endParaRPr lang="en-US" sz="1800" b="1" dirty="0">
              <a:cs typeface="Calibri"/>
            </a:endParaRPr>
          </a:p>
          <a:p>
            <a:endParaRPr lang="en-US" b="1" dirty="0">
              <a:cs typeface="Calibri"/>
            </a:endParaRPr>
          </a:p>
          <a:p>
            <a:endParaRPr lang="en-US" sz="1800" b="1" dirty="0">
              <a:cs typeface="Calibri"/>
            </a:endParaRPr>
          </a:p>
          <a:p>
            <a:endParaRPr lang="en-US" b="1" dirty="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March 8</a:t>
            </a:r>
            <a:r>
              <a:rPr kumimoji="0" lang="en-US" sz="1600" b="1" i="0" u="none" strike="noStrike" kern="1200" cap="none" spc="0" normalizeH="0" baseline="30000" noProof="0" dirty="0">
                <a:ln>
                  <a:noFill/>
                </a:ln>
                <a:solidFill>
                  <a:prstClr val="black"/>
                </a:solidFill>
                <a:effectLst/>
                <a:uLnTx/>
                <a:uFillTx/>
                <a:latin typeface="Calibri" panose="020F0502020204030204"/>
                <a:ea typeface="+mn-ea"/>
                <a:cs typeface="Calibri" panose="020F0502020204030204"/>
              </a:rPr>
              <a:t>th</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 Event</a:t>
            </a:r>
          </a:p>
          <a:p>
            <a:pPr>
              <a:defRPr/>
            </a:pPr>
            <a:r>
              <a:rPr lang="en-US" sz="1400" dirty="0">
                <a:solidFill>
                  <a:prstClr val="black"/>
                </a:solidFill>
                <a:latin typeface="Calibri" panose="020F0502020204030204"/>
                <a:cs typeface="Calibri" panose="020F0502020204030204"/>
              </a:rPr>
              <a:t>Many of our students participated in our March 8</a:t>
            </a:r>
            <a:r>
              <a:rPr lang="en-US" sz="1400" baseline="30000" dirty="0">
                <a:solidFill>
                  <a:prstClr val="black"/>
                </a:solidFill>
                <a:latin typeface="Calibri" panose="020F0502020204030204"/>
                <a:cs typeface="Calibri" panose="020F0502020204030204"/>
              </a:rPr>
              <a:t>th</a:t>
            </a:r>
            <a:r>
              <a:rPr lang="en-US" sz="1400" dirty="0">
                <a:solidFill>
                  <a:prstClr val="black"/>
                </a:solidFill>
                <a:latin typeface="Calibri" panose="020F0502020204030204"/>
                <a:cs typeface="Calibri" panose="020F0502020204030204"/>
              </a:rPr>
              <a:t> event.  Students got a music lesson from </a:t>
            </a:r>
            <a:r>
              <a:rPr lang="en-US" sz="1400" dirty="0" err="1">
                <a:solidFill>
                  <a:prstClr val="black"/>
                </a:solidFill>
                <a:latin typeface="Calibri" panose="020F0502020204030204"/>
                <a:cs typeface="Calibri" panose="020F0502020204030204"/>
              </a:rPr>
              <a:t>LeRae</a:t>
            </a:r>
            <a:r>
              <a:rPr lang="en-US" sz="1400" dirty="0">
                <a:solidFill>
                  <a:prstClr val="black"/>
                </a:solidFill>
                <a:latin typeface="Calibri" panose="020F0502020204030204"/>
                <a:cs typeface="Calibri" panose="020F0502020204030204"/>
              </a:rPr>
              <a:t> Haynes and got the opportunity to develop their ukulele skills.  Our older students worked with members of the </a:t>
            </a:r>
            <a:r>
              <a:rPr lang="en-US" sz="1400" dirty="0" err="1">
                <a:solidFill>
                  <a:prstClr val="black"/>
                </a:solidFill>
                <a:latin typeface="Calibri" panose="020F0502020204030204"/>
                <a:cs typeface="Calibri" panose="020F0502020204030204"/>
              </a:rPr>
              <a:t>Denisiqi</a:t>
            </a:r>
            <a:r>
              <a:rPr lang="en-US" sz="1400" dirty="0">
                <a:solidFill>
                  <a:prstClr val="black"/>
                </a:solidFill>
                <a:latin typeface="Calibri" panose="020F0502020204030204"/>
                <a:cs typeface="Calibri" panose="020F0502020204030204"/>
              </a:rPr>
              <a:t> Services Society to build their very own drums, and our younger students learned how to do some beading with Ada </a:t>
            </a:r>
            <a:r>
              <a:rPr lang="en-US" sz="1400" dirty="0">
                <a:solidFill>
                  <a:prstClr val="black"/>
                </a:solidFill>
                <a:cs typeface="Calibri" panose="020F0502020204030204"/>
              </a:rPr>
              <a:t>Phillips from the </a:t>
            </a:r>
            <a:r>
              <a:rPr lang="en-CA" sz="1400" dirty="0" err="1">
                <a:effectLst/>
                <a:ea typeface="Calibri" panose="020F0502020204030204" pitchFamily="34" charset="0"/>
                <a:cs typeface="Times New Roman" panose="02020603050405020304" pitchFamily="18" charset="0"/>
              </a:rPr>
              <a:t>Xatśūll</a:t>
            </a:r>
            <a:r>
              <a:rPr lang="en-CA" sz="1400" dirty="0">
                <a:effectLst/>
                <a:ea typeface="Calibri" panose="020F0502020204030204" pitchFamily="34" charset="0"/>
                <a:cs typeface="Times New Roman" panose="02020603050405020304" pitchFamily="18" charset="0"/>
              </a:rPr>
              <a:t> First Nation.  We also headed over to Marie Sharpe Elementary for some gym time led by a couple of our PAC members, and enjoyed a pizza lunch provided by the PAC.  It was a memorable day with lots of learning and connecting with others!</a:t>
            </a:r>
            <a:endParaRPr lang="en-US" sz="1400" b="0" i="0" u="none" strike="noStrike" kern="1200" cap="none" spc="0" normalizeH="0" baseline="0" noProof="0" dirty="0">
              <a:ln>
                <a:noFill/>
              </a:ln>
              <a:solidFill>
                <a:prstClr val="black"/>
              </a:solidFill>
              <a:effectLst/>
              <a:uLnTx/>
              <a:uFillTx/>
              <a:ea typeface="Calibri"/>
              <a:cs typeface="Calibri" panose="020F0502020204030204"/>
            </a:endParaRPr>
          </a:p>
          <a:p>
            <a:endParaRPr lang="en-US" sz="800" b="1" dirty="0">
              <a:cs typeface="Calibri"/>
            </a:endParaRPr>
          </a:p>
          <a:p>
            <a:endParaRPr lang="en-US" sz="800" b="1" dirty="0">
              <a:cs typeface="Calibri"/>
            </a:endParaRPr>
          </a:p>
          <a:p>
            <a:r>
              <a:rPr lang="en-US" sz="1600" b="1" dirty="0">
                <a:cs typeface="Calibri"/>
              </a:rPr>
              <a:t>Watershed Presentation</a:t>
            </a:r>
            <a:br>
              <a:rPr lang="en-US" sz="900" b="1" dirty="0">
                <a:cs typeface="Calibri"/>
              </a:rPr>
            </a:br>
            <a:r>
              <a:rPr lang="en-US" sz="1400" dirty="0">
                <a:highlight>
                  <a:srgbClr val="FFFF00"/>
                </a:highlight>
                <a:cs typeface="Calibri"/>
              </a:rPr>
              <a:t>If GROW students can be invited to this event on April 15</a:t>
            </a:r>
            <a:r>
              <a:rPr lang="en-US" sz="1400" baseline="30000" dirty="0">
                <a:highlight>
                  <a:srgbClr val="FFFF00"/>
                </a:highlight>
                <a:cs typeface="Calibri"/>
              </a:rPr>
              <a:t>th</a:t>
            </a:r>
            <a:r>
              <a:rPr lang="en-US" sz="1400" dirty="0">
                <a:highlight>
                  <a:srgbClr val="FFFF00"/>
                </a:highlight>
                <a:cs typeface="Calibri"/>
              </a:rPr>
              <a:t>, perhaps a few details could be shared with families here?</a:t>
            </a:r>
          </a:p>
          <a:p>
            <a:endParaRPr lang="en-US" sz="800" b="1" dirty="0">
              <a:cs typeface="Calibri"/>
            </a:endParaRPr>
          </a:p>
          <a:p>
            <a:endParaRPr lang="en-US" sz="800" b="1" dirty="0">
              <a:cs typeface="Calibri"/>
            </a:endParaRPr>
          </a:p>
          <a:p>
            <a:r>
              <a:rPr lang="en-US" sz="1800" b="1" dirty="0">
                <a:cs typeface="Calibri"/>
              </a:rPr>
              <a:t>Ongoing Access to Community Services</a:t>
            </a:r>
            <a:endParaRPr lang="en-US" sz="1800" dirty="0">
              <a:cs typeface="Calibri"/>
            </a:endParaRPr>
          </a:p>
          <a:p>
            <a:r>
              <a:rPr lang="en-US" sz="1400" dirty="0">
                <a:cs typeface="Calibri"/>
              </a:rPr>
              <a:t>We just wanted to remind everyone, and let new enrollments know, about our agreements with community organizations for GROW students:</a:t>
            </a:r>
          </a:p>
          <a:p>
            <a:endParaRPr lang="en-US" sz="700" dirty="0">
              <a:cs typeface="Calibri"/>
            </a:endParaRPr>
          </a:p>
          <a:p>
            <a:r>
              <a:rPr lang="en-US" sz="1400" u="sng" dirty="0">
                <a:cs typeface="Calibri"/>
              </a:rPr>
              <a:t>Swimming</a:t>
            </a:r>
            <a:r>
              <a:rPr lang="en-US" sz="1400" dirty="0">
                <a:cs typeface="Calibri"/>
              </a:rPr>
              <a:t> – GROW students may swim free from 9:00am-3:00pm, Mon-Fri at the pool in Williams Lake.</a:t>
            </a:r>
          </a:p>
          <a:p>
            <a:endParaRPr lang="en-US" sz="800" dirty="0">
              <a:cs typeface="Calibri"/>
            </a:endParaRPr>
          </a:p>
          <a:p>
            <a:r>
              <a:rPr lang="en-US" sz="1400" u="sng" dirty="0">
                <a:cs typeface="Calibri"/>
              </a:rPr>
              <a:t>Gym Time </a:t>
            </a:r>
            <a:r>
              <a:rPr lang="en-US" sz="1400" dirty="0">
                <a:cs typeface="Calibri"/>
              </a:rPr>
              <a:t>– if you would like gym time, let us know!  The gym at Lac La </a:t>
            </a:r>
            <a:r>
              <a:rPr lang="en-US" sz="1400" dirty="0" err="1">
                <a:cs typeface="Calibri"/>
              </a:rPr>
              <a:t>Hache</a:t>
            </a:r>
            <a:r>
              <a:rPr lang="en-US" sz="1400" dirty="0">
                <a:cs typeface="Calibri"/>
              </a:rPr>
              <a:t> Elementary can be made available for GROW students starting at 2:00pm on school days.  Gym time has to be booked in advance.</a:t>
            </a:r>
          </a:p>
          <a:p>
            <a:endParaRPr lang="en-US" sz="700" dirty="0">
              <a:cs typeface="Calibri"/>
            </a:endParaRPr>
          </a:p>
          <a:p>
            <a:r>
              <a:rPr lang="en-US" sz="1400" u="sng" dirty="0">
                <a:cs typeface="Calibri"/>
              </a:rPr>
              <a:t>Drop-In at GROW</a:t>
            </a:r>
            <a:r>
              <a:rPr lang="en-US" sz="1400" dirty="0">
                <a:cs typeface="Calibri"/>
              </a:rPr>
              <a:t> – We continue to have a drop-in day for GROW students every Friday.  Come by if you’d like some extra support, a resource, or would just like to show your face and say hi!</a:t>
            </a:r>
            <a:endParaRPr lang="en-US" sz="1400" dirty="0"/>
          </a:p>
          <a:p>
            <a:endParaRPr lang="en-US" sz="1400" b="1" dirty="0">
              <a:cs typeface="Calibri"/>
            </a:endParaRPr>
          </a:p>
          <a:p>
            <a:endParaRPr lang="en-US" sz="800" b="1" dirty="0">
              <a:solidFill>
                <a:srgbClr val="000000"/>
              </a:solidFill>
              <a:cs typeface="Calibri"/>
            </a:endParaRPr>
          </a:p>
          <a:p>
            <a:endParaRPr lang="en-US" sz="800" b="1" dirty="0">
              <a:solidFill>
                <a:srgbClr val="000000"/>
              </a:solidFill>
              <a:cs typeface="Calibri"/>
            </a:endParaRPr>
          </a:p>
          <a:p>
            <a:endParaRPr lang="en-US" sz="800" b="1" dirty="0">
              <a:solidFill>
                <a:srgbClr val="000000"/>
              </a:solidFill>
              <a:cs typeface="Calibri"/>
            </a:endParaRPr>
          </a:p>
          <a:p>
            <a:endParaRPr lang="en-US" sz="800" b="1" dirty="0">
              <a:ea typeface="Calibri" panose="020F0502020204030204"/>
              <a:cs typeface="Calibri"/>
            </a:endParaRPr>
          </a:p>
          <a:p>
            <a:endParaRPr lang="en-US" sz="800" b="1" dirty="0">
              <a:cs typeface="Calibri"/>
            </a:endParaRPr>
          </a:p>
          <a:p>
            <a:endParaRPr lang="en-US" sz="800" dirty="0">
              <a:cs typeface="Calibri" panose="020F0502020204030204"/>
            </a:endParaRPr>
          </a:p>
        </p:txBody>
      </p:sp>
      <p:pic>
        <p:nvPicPr>
          <p:cNvPr id="10" name="Picture 9" descr="A group of people holding round objects&#10;&#10;Description automatically generated">
            <a:extLst>
              <a:ext uri="{FF2B5EF4-FFF2-40B4-BE49-F238E27FC236}">
                <a16:creationId xmlns:a16="http://schemas.microsoft.com/office/drawing/2014/main" id="{60579D56-32E0-06EB-030D-A0808DAB8222}"/>
              </a:ext>
            </a:extLst>
          </p:cNvPr>
          <p:cNvPicPr>
            <a:picLocks noChangeAspect="1"/>
          </p:cNvPicPr>
          <p:nvPr/>
        </p:nvPicPr>
        <p:blipFill rotWithShape="1">
          <a:blip r:embed="rId5">
            <a:extLst>
              <a:ext uri="{28A0092B-C50C-407E-A947-70E740481C1C}">
                <a14:useLocalDpi xmlns:a14="http://schemas.microsoft.com/office/drawing/2010/main" val="0"/>
              </a:ext>
            </a:extLst>
          </a:blip>
          <a:srcRect t="32222" r="1332" b="7334"/>
          <a:stretch/>
        </p:blipFill>
        <p:spPr>
          <a:xfrm>
            <a:off x="810490" y="210194"/>
            <a:ext cx="5237018" cy="2406197"/>
          </a:xfrm>
          <a:prstGeom prst="rect">
            <a:avLst/>
          </a:prstGeom>
        </p:spPr>
      </p:pic>
    </p:spTree>
    <p:extLst>
      <p:ext uri="{BB962C8B-B14F-4D97-AF65-F5344CB8AC3E}">
        <p14:creationId xmlns:p14="http://schemas.microsoft.com/office/powerpoint/2010/main" val="2938387818"/>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65</TotalTime>
  <Words>622</Words>
  <Application>Microsoft Office PowerPoint</Application>
  <PresentationFormat>Letter Paper (8.5x11 in)</PresentationFormat>
  <Paragraphs>51</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Jillian Eyer</dc:creator>
  <cp:lastModifiedBy>Jillian Eyer</cp:lastModifiedBy>
  <cp:revision>20</cp:revision>
  <dcterms:created xsi:type="dcterms:W3CDTF">2023-10-12T22:21:39Z</dcterms:created>
  <dcterms:modified xsi:type="dcterms:W3CDTF">2024-04-03T20:13:13Z</dcterms:modified>
</cp:coreProperties>
</file>