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45251954.xml" ContentType="application/vnd.ms-powerpoint.comments+xml"/>
  <Override PartName="/ppt/comments/modernComment_101_AF243D6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0F0E7A-4479-07F9-E8B5-17EC27A5C4C1}" name="Mark Lewis" initials="ML" userId="S::mark.lewis@sd27.bc.ca::0376f798-9229-4f9f-a9a1-61c491a17d5f" providerId="AD"/>
  <p188:author id="{CC231A9B-81F5-2604-51B1-B0A961C53F3B}" name="Jillian Eyer" initials="JE" userId="S::jillian.eyer@sd27.bc.ca::88d006ac-d1d7-4c68-be8d-3885e02940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F9B"/>
    <a:srgbClr val="BA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299CF-0875-2894-D7ED-576C479C3FB8}" v="2" dt="2023-11-01T21:23:31.226"/>
    <p1510:client id="{F3A51FDC-DA90-4706-9931-A4EE76FBFE27}" v="6" dt="2023-10-27T19:00:39.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2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microsoft.com/office/2018/10/relationships/authors" Target="author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ian Eyer" userId="88d006ac-d1d7-4c68-be8d-3885e02940fa" providerId="ADAL" clId="{F3A51FDC-DA90-4706-9931-A4EE76FBFE27}"/>
    <pc:docChg chg="undo custSel modSld">
      <pc:chgData name="Jillian Eyer" userId="88d006ac-d1d7-4c68-be8d-3885e02940fa" providerId="ADAL" clId="{F3A51FDC-DA90-4706-9931-A4EE76FBFE27}" dt="2023-10-31T20:56:07.168" v="5340"/>
      <pc:docMkLst>
        <pc:docMk/>
      </pc:docMkLst>
      <pc:sldChg chg="addSp delSp modSp mod addCm delCm">
        <pc:chgData name="Jillian Eyer" userId="88d006ac-d1d7-4c68-be8d-3885e02940fa" providerId="ADAL" clId="{F3A51FDC-DA90-4706-9931-A4EE76FBFE27}" dt="2023-10-31T20:40:48.972" v="5253" actId="20577"/>
        <pc:sldMkLst>
          <pc:docMk/>
          <pc:sldMk cId="1160059220" sldId="256"/>
        </pc:sldMkLst>
        <pc:spChg chg="add del mod">
          <ac:chgData name="Jillian Eyer" userId="88d006ac-d1d7-4c68-be8d-3885e02940fa" providerId="ADAL" clId="{F3A51FDC-DA90-4706-9931-A4EE76FBFE27}" dt="2023-10-27T17:53:32.498" v="34" actId="478"/>
          <ac:spMkLst>
            <pc:docMk/>
            <pc:sldMk cId="1160059220" sldId="256"/>
            <ac:spMk id="3" creationId="{D81F8A7E-E81C-E00E-F8F3-F2C7C2EAAAC5}"/>
          </ac:spMkLst>
        </pc:spChg>
        <pc:spChg chg="mod">
          <ac:chgData name="Jillian Eyer" userId="88d006ac-d1d7-4c68-be8d-3885e02940fa" providerId="ADAL" clId="{F3A51FDC-DA90-4706-9931-A4EE76FBFE27}" dt="2023-10-27T17:46:19.803" v="7" actId="20577"/>
          <ac:spMkLst>
            <pc:docMk/>
            <pc:sldMk cId="1160059220" sldId="256"/>
            <ac:spMk id="8" creationId="{66B41515-05F4-F46F-68C1-B38D5E1965BA}"/>
          </ac:spMkLst>
        </pc:spChg>
        <pc:spChg chg="mod">
          <ac:chgData name="Jillian Eyer" userId="88d006ac-d1d7-4c68-be8d-3885e02940fa" providerId="ADAL" clId="{F3A51FDC-DA90-4706-9931-A4EE76FBFE27}" dt="2023-10-31T20:40:48.972" v="5253" actId="20577"/>
          <ac:spMkLst>
            <pc:docMk/>
            <pc:sldMk cId="1160059220" sldId="256"/>
            <ac:spMk id="14" creationId="{F7C2486D-A7BD-0518-0E54-4836BEBF3040}"/>
          </ac:spMkLst>
        </pc:spChg>
        <pc:spChg chg="add mod">
          <ac:chgData name="Jillian Eyer" userId="88d006ac-d1d7-4c68-be8d-3885e02940fa" providerId="ADAL" clId="{F3A51FDC-DA90-4706-9931-A4EE76FBFE27}" dt="2023-10-27T19:05:13.749" v="2731" actId="122"/>
          <ac:spMkLst>
            <pc:docMk/>
            <pc:sldMk cId="1160059220" sldId="256"/>
            <ac:spMk id="16" creationId="{0E7AB468-4B14-0A3A-D4A3-B373111EA7BF}"/>
          </ac:spMkLst>
        </pc:spChg>
        <pc:spChg chg="add mod">
          <ac:chgData name="Jillian Eyer" userId="88d006ac-d1d7-4c68-be8d-3885e02940fa" providerId="ADAL" clId="{F3A51FDC-DA90-4706-9931-A4EE76FBFE27}" dt="2023-10-27T19:11:16.768" v="2833" actId="122"/>
          <ac:spMkLst>
            <pc:docMk/>
            <pc:sldMk cId="1160059220" sldId="256"/>
            <ac:spMk id="17" creationId="{3BE03EFF-B9AC-010B-86A2-7FB75196636A}"/>
          </ac:spMkLst>
        </pc:spChg>
        <pc:spChg chg="add mod">
          <ac:chgData name="Jillian Eyer" userId="88d006ac-d1d7-4c68-be8d-3885e02940fa" providerId="ADAL" clId="{F3A51FDC-DA90-4706-9931-A4EE76FBFE27}" dt="2023-10-30T17:21:38.451" v="5209" actId="14100"/>
          <ac:spMkLst>
            <pc:docMk/>
            <pc:sldMk cId="1160059220" sldId="256"/>
            <ac:spMk id="18" creationId="{2276E5D4-043B-6752-5201-6C4739992D04}"/>
          </ac:spMkLst>
        </pc:spChg>
        <pc:picChg chg="add mod">
          <ac:chgData name="Jillian Eyer" userId="88d006ac-d1d7-4c68-be8d-3885e02940fa" providerId="ADAL" clId="{F3A51FDC-DA90-4706-9931-A4EE76FBFE27}" dt="2023-10-30T17:21:28.632" v="5207" actId="1076"/>
          <ac:picMkLst>
            <pc:docMk/>
            <pc:sldMk cId="1160059220" sldId="256"/>
            <ac:picMk id="10" creationId="{B86B263D-C35C-FCAA-BBA2-910FCCB90BA1}"/>
          </ac:picMkLst>
        </pc:picChg>
        <pc:picChg chg="add mod">
          <ac:chgData name="Jillian Eyer" userId="88d006ac-d1d7-4c68-be8d-3885e02940fa" providerId="ADAL" clId="{F3A51FDC-DA90-4706-9931-A4EE76FBFE27}" dt="2023-10-27T19:05:30.715" v="2734" actId="1076"/>
          <ac:picMkLst>
            <pc:docMk/>
            <pc:sldMk cId="1160059220" sldId="256"/>
            <ac:picMk id="12" creationId="{FB77DF74-35C3-1F44-1D5F-E21F9DF3E2F0}"/>
          </ac:picMkLst>
        </pc:picChg>
        <pc:picChg chg="add mod">
          <ac:chgData name="Jillian Eyer" userId="88d006ac-d1d7-4c68-be8d-3885e02940fa" providerId="ADAL" clId="{F3A51FDC-DA90-4706-9931-A4EE76FBFE27}" dt="2023-10-27T19:05:40.323" v="2735" actId="1076"/>
          <ac:picMkLst>
            <pc:docMk/>
            <pc:sldMk cId="1160059220" sldId="256"/>
            <ac:picMk id="15" creationId="{24363779-64F5-BDBD-854B-CEA84928BBDA}"/>
          </ac:picMkLst>
        </pc:picChg>
      </pc:sldChg>
      <pc:sldChg chg="modSp mod addCm modCm">
        <pc:chgData name="Jillian Eyer" userId="88d006ac-d1d7-4c68-be8d-3885e02940fa" providerId="ADAL" clId="{F3A51FDC-DA90-4706-9931-A4EE76FBFE27}" dt="2023-10-31T20:56:07.168" v="5340"/>
        <pc:sldMkLst>
          <pc:docMk/>
          <pc:sldMk cId="2938387818" sldId="257"/>
        </pc:sldMkLst>
        <pc:spChg chg="mod">
          <ac:chgData name="Jillian Eyer" userId="88d006ac-d1d7-4c68-be8d-3885e02940fa" providerId="ADAL" clId="{F3A51FDC-DA90-4706-9931-A4EE76FBFE27}" dt="2023-10-31T20:53:57.226" v="5339" actId="13926"/>
          <ac:spMkLst>
            <pc:docMk/>
            <pc:sldMk cId="2938387818" sldId="257"/>
            <ac:spMk id="9" creationId="{9687B1C3-DD59-7ED6-A051-BEF6FC323234}"/>
          </ac:spMkLst>
        </pc:spChg>
      </pc:sldChg>
    </pc:docChg>
  </pc:docChgLst>
  <pc:docChgLst>
    <pc:chgData name="Jillian Eyer" userId="S::jillian.eyer@sd27.bc.ca::88d006ac-d1d7-4c68-be8d-3885e02940fa" providerId="AD" clId="Web-{E71299CF-0875-2894-D7ED-576C479C3FB8}"/>
    <pc:docChg chg="modSld">
      <pc:chgData name="Jillian Eyer" userId="S::jillian.eyer@sd27.bc.ca::88d006ac-d1d7-4c68-be8d-3885e02940fa" providerId="AD" clId="Web-{E71299CF-0875-2894-D7ED-576C479C3FB8}" dt="2023-11-01T21:23:31.226" v="1" actId="20577"/>
      <pc:docMkLst>
        <pc:docMk/>
      </pc:docMkLst>
      <pc:sldChg chg="modSp">
        <pc:chgData name="Jillian Eyer" userId="S::jillian.eyer@sd27.bc.ca::88d006ac-d1d7-4c68-be8d-3885e02940fa" providerId="AD" clId="Web-{E71299CF-0875-2894-D7ED-576C479C3FB8}" dt="2023-11-01T21:23:31.226" v="1" actId="20577"/>
        <pc:sldMkLst>
          <pc:docMk/>
          <pc:sldMk cId="2938387818" sldId="257"/>
        </pc:sldMkLst>
        <pc:spChg chg="mod">
          <ac:chgData name="Jillian Eyer" userId="S::jillian.eyer@sd27.bc.ca::88d006ac-d1d7-4c68-be8d-3885e02940fa" providerId="AD" clId="Web-{E71299CF-0875-2894-D7ED-576C479C3FB8}" dt="2023-11-01T21:23:31.226" v="1" actId="20577"/>
          <ac:spMkLst>
            <pc:docMk/>
            <pc:sldMk cId="2938387818" sldId="257"/>
            <ac:spMk id="9" creationId="{9687B1C3-DD59-7ED6-A051-BEF6FC323234}"/>
          </ac:spMkLst>
        </pc:spChg>
      </pc:sldChg>
    </pc:docChg>
  </pc:docChgLst>
</pc:chgInfo>
</file>

<file path=ppt/comments/modernComment_100_45251954.xml><?xml version="1.0" encoding="utf-8"?>
<p188:cmLst xmlns:a="http://schemas.openxmlformats.org/drawingml/2006/main" xmlns:r="http://schemas.openxmlformats.org/officeDocument/2006/relationships" xmlns:p188="http://schemas.microsoft.com/office/powerpoint/2018/8/main">
  <p188:cm id="{ED0D554E-0E78-4BF5-B58B-7C94203E6C1C}" authorId="{CC231A9B-81F5-2604-51B1-B0A961C53F3B}" created="2023-10-30T17:27:45.426">
    <ac:deMkLst xmlns:ac="http://schemas.microsoft.com/office/drawing/2013/main/command">
      <pc:docMk xmlns:pc="http://schemas.microsoft.com/office/powerpoint/2013/main/command"/>
      <pc:sldMk xmlns:pc="http://schemas.microsoft.com/office/powerpoint/2013/main/command" cId="1160059220" sldId="256"/>
      <ac:spMk id="14" creationId="{F7C2486D-A7BD-0518-0E54-4836BEBF3040}"/>
    </ac:deMkLst>
    <p188:txBody>
      <a:bodyPr/>
      <a:lstStyle/>
      <a:p>
        <a:r>
          <a:rPr lang="en-US"/>
          <a:t>Is there a day that you would prefer for a regular drop-in?  I think NOT Fridays because Marnie only works until 1:30.  I'm not sure if there are any other considerations for you Mark… </a:t>
        </a:r>
      </a:p>
    </p188:txBody>
  </p188:cm>
</p188:cmLst>
</file>

<file path=ppt/comments/modernComment_101_AF243D6A.xml><?xml version="1.0" encoding="utf-8"?>
<p188:cmLst xmlns:a="http://schemas.openxmlformats.org/drawingml/2006/main" xmlns:r="http://schemas.openxmlformats.org/officeDocument/2006/relationships" xmlns:p188="http://schemas.microsoft.com/office/powerpoint/2018/8/main">
  <p188:cm id="{4A4CC942-51A6-48DE-AD16-5B50306F6854}" authorId="{CC231A9B-81F5-2604-51B1-B0A961C53F3B}" created="2023-10-30T17:26:10.966">
    <pc:sldMkLst xmlns:pc="http://schemas.microsoft.com/office/powerpoint/2013/main/command">
      <pc:docMk/>
      <pc:sldMk cId="2938387818" sldId="257"/>
    </pc:sldMkLst>
    <p188:replyLst>
      <p188:reply id="{A3E9E1D2-58CB-4436-B760-4CF29C36CF58}" authorId="{CC231A9B-81F5-2604-51B1-B0A961C53F3B}" created="2023-10-31T20:56:07.108">
        <p188:txBody>
          <a:bodyPr/>
          <a:lstStyle/>
          <a:p>
            <a:r>
              <a:rPr lang="en-US"/>
              <a:t>Some families have asked about attending an assembly for Remembrance Day.  I've told them you're planning to go to a local cemetery, and some are still interested.  If you have a firm time they could attend, some might come.  Otherwise, you can leave this as it is, and just remove the highlighting.</a:t>
            </a:r>
          </a:p>
        </p188:txBody>
      </p188:reply>
    </p188:replyLst>
    <p188:txBody>
      <a:bodyPr/>
      <a:lstStyle/>
      <a:p>
        <a:r>
          <a:rPr lang="en-US"/>
          <a:t>Want to make sure you've decided not to have a traditional assembly--if you are, would like to include GROW families.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B9D7C28-DBDA-432F-88ED-FB914AB5028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05109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67339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01017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25525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D7C28-DBDA-432F-88ED-FB914AB5028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60660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9D7C28-DBDA-432F-88ED-FB914AB5028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9505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9D7C28-DBDA-432F-88ED-FB914AB5028F}"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293910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9D7C28-DBDA-432F-88ED-FB914AB5028F}"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7146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D7C28-DBDA-432F-88ED-FB914AB5028F}"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5353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9D7C28-DBDA-432F-88ED-FB914AB5028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3077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9D7C28-DBDA-432F-88ED-FB914AB5028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297501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FF9B">
            <a:alpha val="3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B9D7C28-DBDA-432F-88ED-FB914AB5028F}" type="datetimeFigureOut">
              <a:rPr lang="en-US" smtClean="0"/>
              <a:t>11/1/2023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D3709B0-6465-45CC-B891-76ED4F3DA5B3}" type="slidenum">
              <a:rPr lang="en-US" smtClean="0"/>
              <a:t>‹#›</a:t>
            </a:fld>
            <a:endParaRPr lang="en-US"/>
          </a:p>
        </p:txBody>
      </p:sp>
    </p:spTree>
    <p:extLst>
      <p:ext uri="{BB962C8B-B14F-4D97-AF65-F5344CB8AC3E}">
        <p14:creationId xmlns:p14="http://schemas.microsoft.com/office/powerpoint/2010/main" val="4079072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2" Type="http://schemas.microsoft.com/office/2018/10/relationships/comments" Target="../comments/modernComment_100_4525195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sd27.bc.ca/grow" TargetMode="External"/><Relationship Id="rId4" Type="http://schemas.openxmlformats.org/officeDocument/2006/relationships/hyperlink" Target="mailto:mark.lewis@sd27.b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01_AF243D6A.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F579-7D25-19C4-C61D-72E4711C75FE}"/>
              </a:ext>
            </a:extLst>
          </p:cNvPr>
          <p:cNvSpPr/>
          <p:nvPr/>
        </p:nvSpPr>
        <p:spPr>
          <a:xfrm>
            <a:off x="52388" y="57150"/>
            <a:ext cx="6743700" cy="9029700"/>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979FF91-8879-0B03-3429-661A3E14AD99}"/>
              </a:ext>
            </a:extLst>
          </p:cNvPr>
          <p:cNvSpPr/>
          <p:nvPr/>
        </p:nvSpPr>
        <p:spPr>
          <a:xfrm>
            <a:off x="123825" y="133814"/>
            <a:ext cx="6600825" cy="8881599"/>
          </a:xfrm>
          <a:prstGeom prst="rect">
            <a:avLst/>
          </a:prstGeom>
          <a:no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ABD3EE8-A847-577F-2D39-E34381E8E98E}"/>
              </a:ext>
            </a:extLst>
          </p:cNvPr>
          <p:cNvPicPr>
            <a:picLocks noChangeAspect="1"/>
          </p:cNvPicPr>
          <p:nvPr/>
        </p:nvPicPr>
        <p:blipFill>
          <a:blip r:embed="rId3"/>
          <a:stretch>
            <a:fillRect/>
          </a:stretch>
        </p:blipFill>
        <p:spPr>
          <a:xfrm>
            <a:off x="133350" y="128585"/>
            <a:ext cx="3295650" cy="1291301"/>
          </a:xfrm>
          <a:prstGeom prst="rect">
            <a:avLst/>
          </a:prstGeom>
        </p:spPr>
      </p:pic>
      <p:graphicFrame>
        <p:nvGraphicFramePr>
          <p:cNvPr id="7" name="Table 7">
            <a:extLst>
              <a:ext uri="{FF2B5EF4-FFF2-40B4-BE49-F238E27FC236}">
                <a16:creationId xmlns:a16="http://schemas.microsoft.com/office/drawing/2014/main" id="{C9F23975-1B6C-C746-EF5A-FBE6588E5B62}"/>
              </a:ext>
            </a:extLst>
          </p:cNvPr>
          <p:cNvGraphicFramePr>
            <a:graphicFrameLocks noGrp="1"/>
          </p:cNvGraphicFramePr>
          <p:nvPr>
            <p:extLst>
              <p:ext uri="{D42A27DB-BD31-4B8C-83A1-F6EECF244321}">
                <p14:modId xmlns:p14="http://schemas.microsoft.com/office/powerpoint/2010/main" val="2380339691"/>
              </p:ext>
            </p:extLst>
          </p:nvPr>
        </p:nvGraphicFramePr>
        <p:xfrm>
          <a:off x="133350" y="128587"/>
          <a:ext cx="6591300" cy="1291300"/>
        </p:xfrm>
        <a:graphic>
          <a:graphicData uri="http://schemas.openxmlformats.org/drawingml/2006/table">
            <a:tbl>
              <a:tblPr firstRow="1" bandRow="1">
                <a:tableStyleId>{5C22544A-7EE6-4342-B048-85BDC9FD1C3A}</a:tableStyleId>
              </a:tblPr>
              <a:tblGrid>
                <a:gridCol w="3295650">
                  <a:extLst>
                    <a:ext uri="{9D8B030D-6E8A-4147-A177-3AD203B41FA5}">
                      <a16:colId xmlns:a16="http://schemas.microsoft.com/office/drawing/2014/main" val="3277456600"/>
                    </a:ext>
                  </a:extLst>
                </a:gridCol>
                <a:gridCol w="3295650">
                  <a:extLst>
                    <a:ext uri="{9D8B030D-6E8A-4147-A177-3AD203B41FA5}">
                      <a16:colId xmlns:a16="http://schemas.microsoft.com/office/drawing/2014/main" val="4234741116"/>
                    </a:ext>
                  </a:extLst>
                </a:gridCol>
              </a:tblGrid>
              <a:tr h="129130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Graduation Routes Other Ways</a:t>
                      </a:r>
                      <a:endParaRPr lang="en-US"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Principal:  Mark Lewis</a:t>
                      </a: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mark.lewis@sd27.bc.ca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 (250) 396 – 7230</a:t>
                      </a: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https://www.sd27.bc.ca/grow</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741320"/>
                  </a:ext>
                </a:extLst>
              </a:tr>
            </a:tbl>
          </a:graphicData>
        </a:graphic>
      </p:graphicFrame>
      <p:sp>
        <p:nvSpPr>
          <p:cNvPr id="8" name="TextBox 7">
            <a:extLst>
              <a:ext uri="{FF2B5EF4-FFF2-40B4-BE49-F238E27FC236}">
                <a16:creationId xmlns:a16="http://schemas.microsoft.com/office/drawing/2014/main" id="{66B41515-05F4-F46F-68C1-B38D5E1965BA}"/>
              </a:ext>
            </a:extLst>
          </p:cNvPr>
          <p:cNvSpPr txBox="1"/>
          <p:nvPr/>
        </p:nvSpPr>
        <p:spPr>
          <a:xfrm>
            <a:off x="256478" y="1596889"/>
            <a:ext cx="6322742" cy="477500"/>
          </a:xfrm>
          <a:prstGeom prst="snip2Diag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chemeClr val="tx1"/>
            </a:solidFill>
          </a:ln>
        </p:spPr>
        <p:txBody>
          <a:bodyPr wrap="square" rtlCol="0">
            <a:spAutoFit/>
          </a:bodyPr>
          <a:lstStyle/>
          <a:p>
            <a:pPr algn="ctr"/>
            <a:r>
              <a:rPr lang="en-US" sz="2000" b="1" dirty="0">
                <a:ln w="0"/>
                <a:effectLst>
                  <a:outerShdw blurRad="38100" dist="19050" dir="2700000" algn="tl" rotWithShape="0">
                    <a:schemeClr val="dk1">
                      <a:alpha val="40000"/>
                    </a:schemeClr>
                  </a:outerShdw>
                </a:effectLst>
              </a:rPr>
              <a:t>Newsletter – November 2023</a:t>
            </a:r>
          </a:p>
        </p:txBody>
      </p:sp>
      <p:sp>
        <p:nvSpPr>
          <p:cNvPr id="14" name="TextBox 13">
            <a:extLst>
              <a:ext uri="{FF2B5EF4-FFF2-40B4-BE49-F238E27FC236}">
                <a16:creationId xmlns:a16="http://schemas.microsoft.com/office/drawing/2014/main" id="{F7C2486D-A7BD-0518-0E54-4836BEBF3040}"/>
              </a:ext>
            </a:extLst>
          </p:cNvPr>
          <p:cNvSpPr txBox="1"/>
          <p:nvPr/>
        </p:nvSpPr>
        <p:spPr>
          <a:xfrm>
            <a:off x="3417848" y="3860770"/>
            <a:ext cx="3295650" cy="1600435"/>
          </a:xfrm>
          <a:prstGeom prst="rect">
            <a:avLst/>
          </a:prstGeom>
          <a:noFill/>
          <a:ln>
            <a:noFill/>
          </a:ln>
        </p:spPr>
        <p:txBody>
          <a:bodyPr wrap="square" lIns="91440" tIns="45720" rIns="91440" bIns="45720" numCol="1" spcCol="274320" rtlCol="0" anchor="t">
            <a:noAutofit/>
          </a:bodyPr>
          <a:lstStyle/>
          <a:p>
            <a:pPr algn="ctr"/>
            <a:r>
              <a:rPr lang="en-US" sz="1600" b="1" dirty="0"/>
              <a:t>Drop-In Fridays</a:t>
            </a:r>
          </a:p>
          <a:p>
            <a:pPr algn="ctr"/>
            <a:r>
              <a:rPr lang="en-US" sz="1400" dirty="0"/>
              <a:t>Starting on November 24</a:t>
            </a:r>
            <a:r>
              <a:rPr lang="en-US" sz="1400" baseline="30000" dirty="0"/>
              <a:t>th</a:t>
            </a:r>
            <a:r>
              <a:rPr lang="en-US" sz="1400" dirty="0"/>
              <a:t>, GROW will be open for drop-in visitors every Friday.  You can arrange to meet with other families, come to get extra support, or to work with Jillian and all the resources we have available.  </a:t>
            </a:r>
          </a:p>
        </p:txBody>
      </p:sp>
      <p:pic>
        <p:nvPicPr>
          <p:cNvPr id="10" name="Picture 9" descr="A room with black leather couches and a coffee table&#10;&#10;Description automatically generated">
            <a:extLst>
              <a:ext uri="{FF2B5EF4-FFF2-40B4-BE49-F238E27FC236}">
                <a16:creationId xmlns:a16="http://schemas.microsoft.com/office/drawing/2014/main" id="{B86B263D-C35C-FCAA-BBA2-910FCCB90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122" y="4177209"/>
            <a:ext cx="2736105" cy="2052079"/>
          </a:xfrm>
          <a:prstGeom prst="rect">
            <a:avLst/>
          </a:prstGeom>
        </p:spPr>
      </p:pic>
      <p:pic>
        <p:nvPicPr>
          <p:cNvPr id="12" name="Picture 11" descr="A map rug in a room&#10;&#10;Description automatically generated">
            <a:extLst>
              <a:ext uri="{FF2B5EF4-FFF2-40B4-BE49-F238E27FC236}">
                <a16:creationId xmlns:a16="http://schemas.microsoft.com/office/drawing/2014/main" id="{FB77DF74-35C3-1F44-1D5F-E21F9DF3E2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8549" y="2185549"/>
            <a:ext cx="2160603" cy="1620452"/>
          </a:xfrm>
          <a:prstGeom prst="rect">
            <a:avLst/>
          </a:prstGeom>
        </p:spPr>
      </p:pic>
      <p:pic>
        <p:nvPicPr>
          <p:cNvPr id="15" name="Picture 14" descr="A classroom with a table and shelves&#10;&#10;Description automatically generated">
            <a:extLst>
              <a:ext uri="{FF2B5EF4-FFF2-40B4-BE49-F238E27FC236}">
                <a16:creationId xmlns:a16="http://schemas.microsoft.com/office/drawing/2014/main" id="{24363779-64F5-BDBD-854B-CEA84928BB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4347" y="5567775"/>
            <a:ext cx="2602651" cy="1951989"/>
          </a:xfrm>
          <a:prstGeom prst="rect">
            <a:avLst/>
          </a:prstGeom>
        </p:spPr>
      </p:pic>
      <p:sp>
        <p:nvSpPr>
          <p:cNvPr id="16" name="TextBox 15">
            <a:extLst>
              <a:ext uri="{FF2B5EF4-FFF2-40B4-BE49-F238E27FC236}">
                <a16:creationId xmlns:a16="http://schemas.microsoft.com/office/drawing/2014/main" id="{0E7AB468-4B14-0A3A-D4A3-B373111EA7BF}"/>
              </a:ext>
            </a:extLst>
          </p:cNvPr>
          <p:cNvSpPr txBox="1"/>
          <p:nvPr/>
        </p:nvSpPr>
        <p:spPr>
          <a:xfrm>
            <a:off x="3451026" y="7562314"/>
            <a:ext cx="3295650" cy="1458326"/>
          </a:xfrm>
          <a:prstGeom prst="rect">
            <a:avLst/>
          </a:prstGeom>
          <a:noFill/>
          <a:ln>
            <a:noFill/>
          </a:ln>
        </p:spPr>
        <p:txBody>
          <a:bodyPr wrap="square" lIns="91440" tIns="45720" rIns="91440" bIns="45720" numCol="1" spcCol="274320" rtlCol="0" anchor="t">
            <a:noAutofit/>
          </a:bodyPr>
          <a:lstStyle/>
          <a:p>
            <a:pPr algn="ctr"/>
            <a:r>
              <a:rPr lang="en-US" sz="1600" b="1" dirty="0"/>
              <a:t>Grow Office Hours</a:t>
            </a:r>
          </a:p>
          <a:p>
            <a:pPr algn="ctr"/>
            <a:r>
              <a:rPr lang="en-US" sz="1400" b="1" dirty="0"/>
              <a:t>Mon-Thurs:  8:00am – 3:00pm</a:t>
            </a:r>
          </a:p>
          <a:p>
            <a:pPr algn="ctr"/>
            <a:r>
              <a:rPr lang="en-US" sz="1400" b="1" dirty="0"/>
              <a:t>Fri:  8:00 – 12:00</a:t>
            </a:r>
          </a:p>
          <a:p>
            <a:pPr algn="ctr"/>
            <a:r>
              <a:rPr lang="en-US" sz="1400" dirty="0"/>
              <a:t>Please ring the doorbell (left of the door by the parking lot) when you visit the school and sign in at the office.</a:t>
            </a:r>
          </a:p>
        </p:txBody>
      </p:sp>
      <p:sp>
        <p:nvSpPr>
          <p:cNvPr id="17" name="TextBox 16">
            <a:extLst>
              <a:ext uri="{FF2B5EF4-FFF2-40B4-BE49-F238E27FC236}">
                <a16:creationId xmlns:a16="http://schemas.microsoft.com/office/drawing/2014/main" id="{3BE03EFF-B9AC-010B-86A2-7FB75196636A}"/>
              </a:ext>
            </a:extLst>
          </p:cNvPr>
          <p:cNvSpPr txBox="1"/>
          <p:nvPr/>
        </p:nvSpPr>
        <p:spPr>
          <a:xfrm>
            <a:off x="133350" y="2151053"/>
            <a:ext cx="3295650" cy="2091548"/>
          </a:xfrm>
          <a:prstGeom prst="rect">
            <a:avLst/>
          </a:prstGeom>
          <a:noFill/>
          <a:ln>
            <a:noFill/>
          </a:ln>
        </p:spPr>
        <p:txBody>
          <a:bodyPr wrap="square" lIns="91440" tIns="45720" rIns="91440" bIns="45720" numCol="1" spcCol="274320" rtlCol="0" anchor="t">
            <a:noAutofit/>
          </a:bodyPr>
          <a:lstStyle/>
          <a:p>
            <a:pPr algn="ctr"/>
            <a:r>
              <a:rPr lang="en-US" sz="1600" b="1" dirty="0"/>
              <a:t>We Would Love to See You!</a:t>
            </a:r>
          </a:p>
          <a:p>
            <a:pPr algn="ctr"/>
            <a:r>
              <a:rPr lang="en-US" sz="1400" dirty="0"/>
              <a:t>We are working to make GROW a welcoming space and would love for you to stop by for a visit!  We now have some comfy furniture, a space for floor play (plus toys and games!) and a table area for work and art.  Thank you to those who completed the survey about how best to use our space!</a:t>
            </a:r>
          </a:p>
          <a:p>
            <a:endParaRPr lang="en-US" sz="1400" dirty="0"/>
          </a:p>
        </p:txBody>
      </p:sp>
      <p:sp>
        <p:nvSpPr>
          <p:cNvPr id="18" name="TextBox 17">
            <a:extLst>
              <a:ext uri="{FF2B5EF4-FFF2-40B4-BE49-F238E27FC236}">
                <a16:creationId xmlns:a16="http://schemas.microsoft.com/office/drawing/2014/main" id="{2276E5D4-043B-6752-5201-6C4739992D04}"/>
              </a:ext>
            </a:extLst>
          </p:cNvPr>
          <p:cNvSpPr txBox="1"/>
          <p:nvPr/>
        </p:nvSpPr>
        <p:spPr>
          <a:xfrm>
            <a:off x="161137" y="6366268"/>
            <a:ext cx="3295650" cy="2558782"/>
          </a:xfrm>
          <a:prstGeom prst="rect">
            <a:avLst/>
          </a:prstGeom>
          <a:noFill/>
          <a:ln>
            <a:noFill/>
          </a:ln>
        </p:spPr>
        <p:txBody>
          <a:bodyPr wrap="square" lIns="91440" tIns="45720" rIns="91440" bIns="45720" numCol="1" spcCol="274320" rtlCol="0" anchor="t">
            <a:noAutofit/>
          </a:bodyPr>
          <a:lstStyle/>
          <a:p>
            <a:pPr algn="ctr"/>
            <a:r>
              <a:rPr lang="en-US" sz="1600" b="1" dirty="0"/>
              <a:t>Theme Weeks</a:t>
            </a:r>
          </a:p>
          <a:p>
            <a:pPr algn="ctr"/>
            <a:r>
              <a:rPr lang="en-US" sz="1400" dirty="0"/>
              <a:t>Every few weeks, we’ll choose a different theme to explore through displays and activities here at GROW.  You can make an appointment or come in on a drop-in day to experience our current theme.   Sometimes we’ll invite experts in too!   Jillian will let you know the current and upcoming themes in her Monday Memo.  If you have an idea for a theme you’d like to see, please let her know.</a:t>
            </a:r>
          </a:p>
        </p:txBody>
      </p:sp>
    </p:spTree>
    <p:extLst>
      <p:ext uri="{BB962C8B-B14F-4D97-AF65-F5344CB8AC3E}">
        <p14:creationId xmlns:p14="http://schemas.microsoft.com/office/powerpoint/2010/main" val="116005922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F2FDF-DC30-6E92-064F-1E1B0FF45B8C}"/>
              </a:ext>
            </a:extLst>
          </p:cNvPr>
          <p:cNvPicPr>
            <a:picLocks noChangeAspect="1"/>
          </p:cNvPicPr>
          <p:nvPr/>
        </p:nvPicPr>
        <p:blipFill>
          <a:blip r:embed="rId3"/>
          <a:stretch>
            <a:fillRect/>
          </a:stretch>
        </p:blipFill>
        <p:spPr>
          <a:xfrm>
            <a:off x="42378" y="39231"/>
            <a:ext cx="6773243" cy="9065538"/>
          </a:xfrm>
          <a:prstGeom prst="rect">
            <a:avLst/>
          </a:prstGeom>
        </p:spPr>
      </p:pic>
      <p:pic>
        <p:nvPicPr>
          <p:cNvPr id="3" name="Picture 2">
            <a:extLst>
              <a:ext uri="{FF2B5EF4-FFF2-40B4-BE49-F238E27FC236}">
                <a16:creationId xmlns:a16="http://schemas.microsoft.com/office/drawing/2014/main" id="{16730091-0D76-12E1-DAEC-5DDA486CCDFB}"/>
              </a:ext>
            </a:extLst>
          </p:cNvPr>
          <p:cNvPicPr>
            <a:picLocks noChangeAspect="1"/>
          </p:cNvPicPr>
          <p:nvPr/>
        </p:nvPicPr>
        <p:blipFill>
          <a:blip r:embed="rId4"/>
          <a:stretch>
            <a:fillRect/>
          </a:stretch>
        </p:blipFill>
        <p:spPr>
          <a:xfrm>
            <a:off x="118585" y="121534"/>
            <a:ext cx="6620830" cy="8900931"/>
          </a:xfrm>
          <a:prstGeom prst="rect">
            <a:avLst/>
          </a:prstGeom>
        </p:spPr>
      </p:pic>
      <p:sp>
        <p:nvSpPr>
          <p:cNvPr id="9" name="TextBox 8">
            <a:extLst>
              <a:ext uri="{FF2B5EF4-FFF2-40B4-BE49-F238E27FC236}">
                <a16:creationId xmlns:a16="http://schemas.microsoft.com/office/drawing/2014/main" id="{9687B1C3-DD59-7ED6-A051-BEF6FC323234}"/>
              </a:ext>
            </a:extLst>
          </p:cNvPr>
          <p:cNvSpPr txBox="1"/>
          <p:nvPr/>
        </p:nvSpPr>
        <p:spPr>
          <a:xfrm>
            <a:off x="312234" y="356838"/>
            <a:ext cx="6255834" cy="8463777"/>
          </a:xfrm>
          <a:prstGeom prst="rect">
            <a:avLst/>
          </a:prstGeom>
          <a:noFill/>
        </p:spPr>
        <p:txBody>
          <a:bodyPr wrap="square" lIns="91440" tIns="45720" rIns="91440" bIns="45720" numCol="2" spcCol="274320" rtlCol="0" anchor="t">
            <a:noAutofit/>
          </a:bodyPr>
          <a:lstStyle/>
          <a:p>
            <a:r>
              <a:rPr lang="en-US" sz="1600" b="1" dirty="0"/>
              <a:t>Remembrance Day</a:t>
            </a:r>
            <a:endParaRPr lang="en-US" sz="1600" b="1" dirty="0">
              <a:cs typeface="Calibri"/>
            </a:endParaRPr>
          </a:p>
          <a:p>
            <a:r>
              <a:rPr lang="en-US" sz="1400" dirty="0"/>
              <a:t>Our first theme at GROW will be Remembrance Day in the first two weeks of November.  Students have the opportunity to complete a piece of art and contribute to a recorded audio presentation.  They can do this at home or come to GROW and we will do it together.  </a:t>
            </a:r>
            <a:r>
              <a:rPr lang="en-US" sz="1400" dirty="0">
                <a:highlight>
                  <a:srgbClr val="FFFF00"/>
                </a:highlight>
              </a:rPr>
              <a:t>Lac La Hache will not be having a traditional assembly, </a:t>
            </a:r>
            <a:r>
              <a:rPr lang="en-US" sz="1400" dirty="0"/>
              <a:t>so our presentation will be shared with GROW families.  </a:t>
            </a:r>
          </a:p>
          <a:p>
            <a:endParaRPr lang="en-US" sz="1600" b="1" dirty="0"/>
          </a:p>
          <a:p>
            <a:r>
              <a:rPr lang="en-US" sz="1600" b="1" dirty="0"/>
              <a:t>Reading Assessments</a:t>
            </a:r>
          </a:p>
          <a:p>
            <a:r>
              <a:rPr lang="en-US" sz="1400" dirty="0"/>
              <a:t>Reading assessments are underway.  You should have received the book/article and assignment by email.  Please let Jillian know if you have any questions or concerns.  She will contact you to set up a time for your child to read to her.</a:t>
            </a:r>
          </a:p>
          <a:p>
            <a:endParaRPr lang="en-US" sz="1400" dirty="0"/>
          </a:p>
          <a:p>
            <a:r>
              <a:rPr lang="en-US" sz="1600" b="1" dirty="0"/>
              <a:t>Kindergarten Screening</a:t>
            </a:r>
            <a:endParaRPr lang="en-US" sz="1600" b="1" dirty="0">
              <a:cs typeface="Calibri"/>
            </a:endParaRPr>
          </a:p>
          <a:p>
            <a:r>
              <a:rPr lang="en-US" sz="1400" dirty="0"/>
              <a:t>One of the district’s speech language pathologists has kindly offered to screen our kindergarten students.  Every year, students in kindergarten are screened for speech language difficulties.  GROW students are entitled to this service as well.  Please let us know if you want your child screened.</a:t>
            </a:r>
            <a:endParaRPr lang="en-US" sz="1400" dirty="0">
              <a:cs typeface="Calibri"/>
            </a:endParaRPr>
          </a:p>
          <a:p>
            <a:endParaRPr lang="en-US" sz="1600" b="1" dirty="0"/>
          </a:p>
          <a:p>
            <a:r>
              <a:rPr lang="en-US" sz="1600" b="1" dirty="0"/>
              <a:t>Wild &amp; Immersive Field Trip</a:t>
            </a:r>
            <a:endParaRPr lang="en-US" sz="1600" b="1" dirty="0">
              <a:cs typeface="Calibri"/>
            </a:endParaRPr>
          </a:p>
          <a:p>
            <a:r>
              <a:rPr lang="en-US" sz="1400" dirty="0"/>
              <a:t>You should all have received information about the Wild &amp; Immersive field trip by now.  We are looking forward to learning with you on November 17</a:t>
            </a:r>
            <a:r>
              <a:rPr lang="en-US" sz="1400" baseline="30000" dirty="0"/>
              <a:t>th</a:t>
            </a:r>
            <a:r>
              <a:rPr lang="en-US" sz="1400" dirty="0"/>
              <a:t>! </a:t>
            </a:r>
            <a:endParaRPr lang="en-US" sz="1400" dirty="0">
              <a:cs typeface="Calibri"/>
            </a:endParaRPr>
          </a:p>
          <a:p>
            <a:endParaRPr lang="en-US" sz="1400" dirty="0"/>
          </a:p>
          <a:p>
            <a:r>
              <a:rPr lang="en-US" sz="1600" b="1" dirty="0"/>
              <a:t>Brightspace</a:t>
            </a:r>
            <a:endParaRPr lang="en-US" sz="1600" b="1" dirty="0">
              <a:cs typeface="Calibri"/>
            </a:endParaRPr>
          </a:p>
          <a:p>
            <a:r>
              <a:rPr lang="en-US" sz="1400" dirty="0"/>
              <a:t>Grade 5, 6, and 7 students have been enrolled in their very first Brightspace course!  Our intermediate students will be doing PE through Brightspace this year.  This online learning platform has been widely adopted across BC.  We welcome your feedback as we gradually roll out this new system.  </a:t>
            </a:r>
          </a:p>
          <a:p>
            <a:endParaRPr lang="en-US" sz="1400" dirty="0"/>
          </a:p>
          <a:p>
            <a:r>
              <a:rPr lang="en-US" sz="1600" b="1" dirty="0"/>
              <a:t>Term 1 Work Submissions</a:t>
            </a:r>
            <a:endParaRPr lang="en-US" sz="1600" b="1" dirty="0">
              <a:cs typeface="Calibri"/>
            </a:endParaRPr>
          </a:p>
          <a:p>
            <a:r>
              <a:rPr lang="en-US" sz="1400" dirty="0"/>
              <a:t>Can you believe that we are already thinking about term 1 report cards here at GROW?  It feels like the school year just got started.  Please have your term 1 work submitted by December 1</a:t>
            </a:r>
            <a:r>
              <a:rPr lang="en-US" sz="1400" baseline="30000" dirty="0"/>
              <a:t>st</a:t>
            </a:r>
            <a:r>
              <a:rPr lang="en-US" sz="1400" dirty="0"/>
              <a:t> so report cards can be written and released before winter break.  Make sure you check the curriculum/learning plan to see what needs to be submitted, and as always, ask if you need clarification.</a:t>
            </a:r>
            <a:endParaRPr lang="en-US" sz="1400" dirty="0">
              <a:cs typeface="Calibri"/>
            </a:endParaRPr>
          </a:p>
          <a:p>
            <a:endParaRPr lang="en-US" dirty="0"/>
          </a:p>
        </p:txBody>
      </p:sp>
    </p:spTree>
    <p:extLst>
      <p:ext uri="{BB962C8B-B14F-4D97-AF65-F5344CB8AC3E}">
        <p14:creationId xmlns:p14="http://schemas.microsoft.com/office/powerpoint/2010/main" val="293838781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128</TotalTime>
  <Words>618</Words>
  <Application>Microsoft Office PowerPoint</Application>
  <PresentationFormat>Letter Paper (8.5x11 in)</PresentationFormat>
  <Paragraphs>34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Eyer</dc:creator>
  <cp:lastModifiedBy>Jillian Eyer</cp:lastModifiedBy>
  <cp:revision>96</cp:revision>
  <dcterms:created xsi:type="dcterms:W3CDTF">2023-10-12T22:21:39Z</dcterms:created>
  <dcterms:modified xsi:type="dcterms:W3CDTF">2023-11-01T21:23:39Z</dcterms:modified>
</cp:coreProperties>
</file>