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0_4525195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6" r:id="rId2"/>
    <p:sldId id="257" r:id="rId3"/>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E3AF0F-A079-159D-3E44-C6C29CAD87CC}" name="Guest User" initials="GU" userId="S::urn:spo:anon#c19e71134ae2fb1ed725c8bb245fe56ca6a09b7a507ac0d529900480aed12d1b::" providerId="AD"/>
  <p188:author id="{7F0F0E7A-4479-07F9-E8B5-17EC27A5C4C1}" name="Mark Lewis" initials="ML" userId="S::mark.lewis@sd27.bc.ca::0376f798-9229-4f9f-a9a1-61c491a17d5f" providerId="AD"/>
  <p188:author id="{CC231A9B-81F5-2604-51B1-B0A961C53F3B}" name="Jillian Eyer" initials="JE" userId="S::jillian.eyer@sd27.bc.ca::88d006ac-d1d7-4c68-be8d-3885e02940fa" providerId="AD"/>
  <p188:author id="{C740A1E3-5F3E-C27C-024E-348035B0D15A}" name="Guest User" initials="GU" userId="S::urn:spo:anon#83e2c923b3787b98b193fc3fe947567b662d506386337e467df330ecb31fb1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AFAF9"/>
    <a:srgbClr val="00F0EC"/>
    <a:srgbClr val="BAFF00"/>
    <a:srgbClr val="E5FF9B"/>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686E2-F0EC-9EFA-1103-527A714F2C0E}" v="2" dt="2024-04-29T22:42:09.135"/>
    <p1510:client id="{814DDC47-79C1-44FB-99F0-BF0C17F6A1C5}" v="4" dt="2024-04-29T17:22:29.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22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microsoft.com/office/2018/10/relationships/authors" Target="author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ian Eyer" userId="88d006ac-d1d7-4c68-be8d-3885e02940fa" providerId="ADAL" clId="{814DDC47-79C1-44FB-99F0-BF0C17F6A1C5}"/>
    <pc:docChg chg="undo custSel modSld">
      <pc:chgData name="Jillian Eyer" userId="88d006ac-d1d7-4c68-be8d-3885e02940fa" providerId="ADAL" clId="{814DDC47-79C1-44FB-99F0-BF0C17F6A1C5}" dt="2024-04-30T15:58:58.534" v="3017"/>
      <pc:docMkLst>
        <pc:docMk/>
      </pc:docMkLst>
      <pc:sldChg chg="modSp mod addCm">
        <pc:chgData name="Jillian Eyer" userId="88d006ac-d1d7-4c68-be8d-3885e02940fa" providerId="ADAL" clId="{814DDC47-79C1-44FB-99F0-BF0C17F6A1C5}" dt="2024-04-29T17:25:21.963" v="3016"/>
        <pc:sldMkLst>
          <pc:docMk/>
          <pc:sldMk cId="1160059220" sldId="256"/>
        </pc:sldMkLst>
        <pc:spChg chg="mod">
          <ac:chgData name="Jillian Eyer" userId="88d006ac-d1d7-4c68-be8d-3885e02940fa" providerId="ADAL" clId="{814DDC47-79C1-44FB-99F0-BF0C17F6A1C5}" dt="2024-04-29T17:24:01.935" v="3015" actId="20577"/>
          <ac:spMkLst>
            <pc:docMk/>
            <pc:sldMk cId="1160059220" sldId="256"/>
            <ac:spMk id="8" creationId="{66B41515-05F4-F46F-68C1-B38D5E1965BA}"/>
          </ac:spMkLst>
        </pc:spChg>
        <pc:spChg chg="mod">
          <ac:chgData name="Jillian Eyer" userId="88d006ac-d1d7-4c68-be8d-3885e02940fa" providerId="ADAL" clId="{814DDC47-79C1-44FB-99F0-BF0C17F6A1C5}" dt="2024-04-29T17:19:32.899" v="2978" actId="21"/>
          <ac:spMkLst>
            <pc:docMk/>
            <pc:sldMk cId="1160059220" sldId="256"/>
            <ac:spMk id="14" creationId="{F7C2486D-A7BD-0518-0E54-4836BEBF3040}"/>
          </ac:spMkLst>
        </pc:spChg>
        <pc:extLst>
          <p:ext xmlns:p="http://schemas.openxmlformats.org/presentationml/2006/main" uri="{D6D511B9-2390-475A-947B-AFAB55BFBCF1}">
            <pc226:cmChg xmlns:pc226="http://schemas.microsoft.com/office/powerpoint/2022/06/main/command" chg="add">
              <pc226:chgData name="Jillian Eyer" userId="88d006ac-d1d7-4c68-be8d-3885e02940fa" providerId="ADAL" clId="{814DDC47-79C1-44FB-99F0-BF0C17F6A1C5}" dt="2024-04-29T17:25:21.963" v="3016"/>
              <pc2:cmMkLst xmlns:pc2="http://schemas.microsoft.com/office/powerpoint/2019/9/main/command">
                <pc:docMk/>
                <pc:sldMk cId="1160059220" sldId="256"/>
                <pc2:cmMk id="{2541EDD5-E5CB-4F7A-AA1B-917415F316E5}"/>
              </pc2:cmMkLst>
            </pc226:cmChg>
          </p:ext>
        </pc:extLst>
      </pc:sldChg>
      <pc:sldChg chg="addSp delSp modSp mod delCm">
        <pc:chgData name="Jillian Eyer" userId="88d006ac-d1d7-4c68-be8d-3885e02940fa" providerId="ADAL" clId="{814DDC47-79C1-44FB-99F0-BF0C17F6A1C5}" dt="2024-04-30T15:58:58.534" v="3017"/>
        <pc:sldMkLst>
          <pc:docMk/>
          <pc:sldMk cId="2938387818" sldId="257"/>
        </pc:sldMkLst>
        <pc:spChg chg="mod">
          <ac:chgData name="Jillian Eyer" userId="88d006ac-d1d7-4c68-be8d-3885e02940fa" providerId="ADAL" clId="{814DDC47-79C1-44FB-99F0-BF0C17F6A1C5}" dt="2024-04-29T17:20:32.687" v="2987" actId="6549"/>
          <ac:spMkLst>
            <pc:docMk/>
            <pc:sldMk cId="2938387818" sldId="257"/>
            <ac:spMk id="9" creationId="{9687B1C3-DD59-7ED6-A051-BEF6FC323234}"/>
          </ac:spMkLst>
        </pc:spChg>
        <pc:picChg chg="add mod">
          <ac:chgData name="Jillian Eyer" userId="88d006ac-d1d7-4c68-be8d-3885e02940fa" providerId="ADAL" clId="{814DDC47-79C1-44FB-99F0-BF0C17F6A1C5}" dt="2024-04-29T17:21:55.963" v="2990" actId="1076"/>
          <ac:picMkLst>
            <pc:docMk/>
            <pc:sldMk cId="2938387818" sldId="257"/>
            <ac:picMk id="5" creationId="{89B32638-17A1-6EB1-4773-D44B0BF504FA}"/>
          </ac:picMkLst>
        </pc:picChg>
        <pc:picChg chg="add mod">
          <ac:chgData name="Jillian Eyer" userId="88d006ac-d1d7-4c68-be8d-3885e02940fa" providerId="ADAL" clId="{814DDC47-79C1-44FB-99F0-BF0C17F6A1C5}" dt="2024-04-29T17:23:43.485" v="3010" actId="1076"/>
          <ac:picMkLst>
            <pc:docMk/>
            <pc:sldMk cId="2938387818" sldId="257"/>
            <ac:picMk id="7" creationId="{C344D924-28AC-CED6-5C26-C15C10E57AF6}"/>
          </ac:picMkLst>
        </pc:picChg>
        <pc:picChg chg="del">
          <ac:chgData name="Jillian Eyer" userId="88d006ac-d1d7-4c68-be8d-3885e02940fa" providerId="ADAL" clId="{814DDC47-79C1-44FB-99F0-BF0C17F6A1C5}" dt="2024-04-29T17:19:24.913" v="2977" actId="478"/>
          <ac:picMkLst>
            <pc:docMk/>
            <pc:sldMk cId="2938387818" sldId="257"/>
            <ac:picMk id="10" creationId="{60579D56-32E0-06EB-030D-A0808DAB8222}"/>
          </ac:picMkLst>
        </pc:picChg>
        <pc:picChg chg="add mod">
          <ac:chgData name="Jillian Eyer" userId="88d006ac-d1d7-4c68-be8d-3885e02940fa" providerId="ADAL" clId="{814DDC47-79C1-44FB-99F0-BF0C17F6A1C5}" dt="2024-04-29T17:23:50.339" v="3012" actId="1076"/>
          <ac:picMkLst>
            <pc:docMk/>
            <pc:sldMk cId="2938387818" sldId="257"/>
            <ac:picMk id="11" creationId="{F1485BEC-19A4-434B-4A0F-72AC046AF696}"/>
          </ac:picMkLst>
        </pc:picChg>
        <pc:picChg chg="add mod ord">
          <ac:chgData name="Jillian Eyer" userId="88d006ac-d1d7-4c68-be8d-3885e02940fa" providerId="ADAL" clId="{814DDC47-79C1-44FB-99F0-BF0C17F6A1C5}" dt="2024-04-29T17:23:37.043" v="3008" actId="1076"/>
          <ac:picMkLst>
            <pc:docMk/>
            <pc:sldMk cId="2938387818" sldId="257"/>
            <ac:picMk id="13" creationId="{D35C502E-EE3B-2348-B233-6E081B10A7FC}"/>
          </ac:picMkLst>
        </pc:picChg>
        <pc:extLst>
          <p:ext xmlns:p="http://schemas.openxmlformats.org/presentationml/2006/main" uri="{D6D511B9-2390-475A-947B-AFAB55BFBCF1}">
            <pc226:cmChg xmlns:pc226="http://schemas.microsoft.com/office/powerpoint/2022/06/main/command" chg="del">
              <pc226:chgData name="Jillian Eyer" userId="88d006ac-d1d7-4c68-be8d-3885e02940fa" providerId="ADAL" clId="{814DDC47-79C1-44FB-99F0-BF0C17F6A1C5}" dt="2024-04-30T15:58:58.534" v="3017"/>
              <pc2:cmMkLst xmlns:pc2="http://schemas.microsoft.com/office/powerpoint/2019/9/main/command">
                <pc:docMk/>
                <pc:sldMk cId="2938387818" sldId="257"/>
                <pc2:cmMk id="{46A745AC-AC11-4C80-959B-16CFEFE40A26}"/>
              </pc2:cmMkLst>
            </pc226:cmChg>
          </p:ext>
        </pc:extLst>
      </pc:sldChg>
    </pc:docChg>
  </pc:docChgLst>
  <pc:docChgLst>
    <pc:chgData name="Mark Lewis" userId="S::mark.lewis@sd27.bc.ca::0376f798-9229-4f9f-a9a1-61c491a17d5f" providerId="AD" clId="Web-{7B7686E2-F0EC-9EFA-1103-527A714F2C0E}"/>
    <pc:docChg chg="">
      <pc:chgData name="Mark Lewis" userId="S::mark.lewis@sd27.bc.ca::0376f798-9229-4f9f-a9a1-61c491a17d5f" providerId="AD" clId="Web-{7B7686E2-F0EC-9EFA-1103-527A714F2C0E}" dt="2024-04-29T22:42:09.135" v="1"/>
      <pc:docMkLst>
        <pc:docMk/>
      </pc:docMkLst>
      <pc:sldChg chg="modCm">
        <pc:chgData name="Mark Lewis" userId="S::mark.lewis@sd27.bc.ca::0376f798-9229-4f9f-a9a1-61c491a17d5f" providerId="AD" clId="Web-{7B7686E2-F0EC-9EFA-1103-527A714F2C0E}" dt="2024-04-29T22:42:09.135" v="1"/>
        <pc:sldMkLst>
          <pc:docMk/>
          <pc:sldMk cId="2938387818" sldId="257"/>
        </pc:sldMkLst>
        <pc:extLst>
          <p:ext xmlns:p="http://schemas.openxmlformats.org/presentationml/2006/main" uri="{D6D511B9-2390-475A-947B-AFAB55BFBCF1}">
            <pc226:cmChg xmlns:pc226="http://schemas.microsoft.com/office/powerpoint/2022/06/main/command" chg="">
              <pc226:chgData name="Mark Lewis" userId="S::mark.lewis@sd27.bc.ca::0376f798-9229-4f9f-a9a1-61c491a17d5f" providerId="AD" clId="Web-{7B7686E2-F0EC-9EFA-1103-527A714F2C0E}" dt="2024-04-29T22:42:09.135" v="1"/>
              <pc2:cmMkLst xmlns:pc2="http://schemas.microsoft.com/office/powerpoint/2019/9/main/command">
                <pc:docMk/>
                <pc:sldMk cId="2938387818" sldId="257"/>
                <pc2:cmMk id="{46A745AC-AC11-4C80-959B-16CFEFE40A26}"/>
              </pc2:cmMkLst>
              <pc226:cmRplyChg chg="add">
                <pc226:chgData name="Mark Lewis" userId="S::mark.lewis@sd27.bc.ca::0376f798-9229-4f9f-a9a1-61c491a17d5f" providerId="AD" clId="Web-{7B7686E2-F0EC-9EFA-1103-527A714F2C0E}" dt="2024-04-29T22:40:34.946" v="0"/>
                <pc2:cmRplyMkLst xmlns:pc2="http://schemas.microsoft.com/office/powerpoint/2019/9/main/command">
                  <pc:docMk/>
                  <pc:sldMk cId="2938387818" sldId="257"/>
                  <pc2:cmMk id="{46A745AC-AC11-4C80-959B-16CFEFE40A26}"/>
                  <pc2:cmRplyMk id="{1C919A73-AC88-4EAC-B30D-7A9DD06C698E}"/>
                </pc2:cmRplyMkLst>
              </pc226:cmRplyChg>
              <pc226:cmRplyChg chg="add">
                <pc226:chgData name="Mark Lewis" userId="S::mark.lewis@sd27.bc.ca::0376f798-9229-4f9f-a9a1-61c491a17d5f" providerId="AD" clId="Web-{7B7686E2-F0EC-9EFA-1103-527A714F2C0E}" dt="2024-04-29T22:42:09.135" v="1"/>
                <pc2:cmRplyMkLst xmlns:pc2="http://schemas.microsoft.com/office/powerpoint/2019/9/main/command">
                  <pc:docMk/>
                  <pc:sldMk cId="2938387818" sldId="257"/>
                  <pc2:cmMk id="{46A745AC-AC11-4C80-959B-16CFEFE40A26}"/>
                  <pc2:cmRplyMk id="{ECE501D7-CB4C-4566-BBD6-E2A97889CD6D}"/>
                </pc2:cmRplyMkLst>
              </pc226:cmRplyChg>
            </pc226:cmChg>
          </p:ext>
        </pc:extLst>
      </pc:sldChg>
    </pc:docChg>
  </pc:docChgLst>
</pc:chgInfo>
</file>

<file path=ppt/comments/modernComment_100_45251954.xml><?xml version="1.0" encoding="utf-8"?>
<p188:cmLst xmlns:a="http://schemas.openxmlformats.org/drawingml/2006/main" xmlns:r="http://schemas.openxmlformats.org/officeDocument/2006/relationships" xmlns:p188="http://schemas.microsoft.com/office/powerpoint/2018/8/main">
  <p188:cm id="{2541EDD5-E5CB-4F7A-AA1B-917415F316E5}" authorId="{CC231A9B-81F5-2604-51B1-B0A961C53F3B}" created="2024-04-29T17:25:21.898">
    <ac:deMkLst xmlns:ac="http://schemas.microsoft.com/office/drawing/2013/main/command">
      <pc:docMk xmlns:pc="http://schemas.microsoft.com/office/powerpoint/2013/main/command"/>
      <pc:sldMk xmlns:pc="http://schemas.microsoft.com/office/powerpoint/2013/main/command" cId="1160059220" sldId="256"/>
      <ac:spMk id="14" creationId="{F7C2486D-A7BD-0518-0E54-4836BEBF3040}"/>
    </ac:deMkLst>
    <p188:txBody>
      <a:bodyPr/>
      <a:lstStyle/>
      <a:p>
        <a:r>
          <a:rPr lang="en-CA"/>
          <a:t>Hi Marnie.  Do you want to say something about the file verification process?  Am I still taking them with me on my term 3 home visits to get filled out?  Are you sending them electronically?  I don't know what's going 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5217C-9A41-45AE-8DED-462F580AA60F}" type="datetimeFigureOut">
              <a:rPr lang="en-CA" smtClean="0"/>
              <a:t>2024-04-30</a:t>
            </a:fld>
            <a:endParaRPr lang="en-CA"/>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3BCB7-85DE-46E5-8C48-F4AEEBE797EC}" type="slidenum">
              <a:rPr lang="en-CA" smtClean="0"/>
              <a:t>‹#›</a:t>
            </a:fld>
            <a:endParaRPr lang="en-CA"/>
          </a:p>
        </p:txBody>
      </p:sp>
    </p:spTree>
    <p:extLst>
      <p:ext uri="{BB962C8B-B14F-4D97-AF65-F5344CB8AC3E}">
        <p14:creationId xmlns:p14="http://schemas.microsoft.com/office/powerpoint/2010/main" val="341601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B9D7C28-DBDA-432F-88ED-FB914AB5028F}"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305109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7C28-DBDA-432F-88ED-FB914AB5028F}"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167339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7C28-DBDA-432F-88ED-FB914AB5028F}"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301017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7C28-DBDA-432F-88ED-FB914AB5028F}"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1255259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D7C28-DBDA-432F-88ED-FB914AB5028F}"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60660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9D7C28-DBDA-432F-88ED-FB914AB5028F}"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395050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9D7C28-DBDA-432F-88ED-FB914AB5028F}"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293910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D7C28-DBDA-432F-88ED-FB914AB5028F}" type="datetimeFigureOut">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371463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D7C28-DBDA-432F-88ED-FB914AB5028F}" type="datetimeFigureOut">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153537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9D7C28-DBDA-432F-88ED-FB914AB5028F}"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33077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9D7C28-DBDA-432F-88ED-FB914AB5028F}"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3709B0-6465-45CC-B891-76ED4F3DA5B3}" type="slidenum">
              <a:rPr lang="en-US" smtClean="0"/>
              <a:t>‹#›</a:t>
            </a:fld>
            <a:endParaRPr lang="en-US"/>
          </a:p>
        </p:txBody>
      </p:sp>
    </p:spTree>
    <p:extLst>
      <p:ext uri="{BB962C8B-B14F-4D97-AF65-F5344CB8AC3E}">
        <p14:creationId xmlns:p14="http://schemas.microsoft.com/office/powerpoint/2010/main" val="297501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FF9B">
            <a:alpha val="3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9B9D7C28-DBDA-432F-88ED-FB914AB5028F}" type="datetimeFigureOut">
              <a:rPr lang="en-US" smtClean="0"/>
              <a:t>4/30/2024</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D3709B0-6465-45CC-B891-76ED4F3DA5B3}" type="slidenum">
              <a:rPr lang="en-US" smtClean="0"/>
              <a:t>‹#›</a:t>
            </a:fld>
            <a:endParaRPr lang="en-US"/>
          </a:p>
        </p:txBody>
      </p:sp>
    </p:spTree>
    <p:extLst>
      <p:ext uri="{BB962C8B-B14F-4D97-AF65-F5344CB8AC3E}">
        <p14:creationId xmlns:p14="http://schemas.microsoft.com/office/powerpoint/2010/main" val="4079072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0_45251954.xml"/><Relationship Id="rId1" Type="http://schemas.openxmlformats.org/officeDocument/2006/relationships/slideLayout" Target="../slideLayouts/slideLayout1.xml"/><Relationship Id="rId5" Type="http://schemas.openxmlformats.org/officeDocument/2006/relationships/hyperlink" Target="http://www.sd27.bc.ca/grow" TargetMode="External"/><Relationship Id="rId4" Type="http://schemas.openxmlformats.org/officeDocument/2006/relationships/hyperlink" Target="mailto:mark.lewis@sd27.bc.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28F579-7D25-19C4-C61D-72E4711C75FE}"/>
              </a:ext>
            </a:extLst>
          </p:cNvPr>
          <p:cNvSpPr/>
          <p:nvPr/>
        </p:nvSpPr>
        <p:spPr>
          <a:xfrm>
            <a:off x="52388" y="57150"/>
            <a:ext cx="6743700" cy="9029700"/>
          </a:xfrm>
          <a:prstGeom prst="rect">
            <a:avLst/>
          </a:pr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979FF91-8879-0B03-3429-661A3E14AD99}"/>
              </a:ext>
            </a:extLst>
          </p:cNvPr>
          <p:cNvSpPr/>
          <p:nvPr/>
        </p:nvSpPr>
        <p:spPr>
          <a:xfrm>
            <a:off x="123825" y="133814"/>
            <a:ext cx="6600825" cy="8881599"/>
          </a:xfrm>
          <a:prstGeom prst="rect">
            <a:avLst/>
          </a:prstGeom>
          <a:noFill/>
          <a:ln w="190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ABD3EE8-A847-577F-2D39-E34381E8E98E}"/>
              </a:ext>
            </a:extLst>
          </p:cNvPr>
          <p:cNvPicPr>
            <a:picLocks noChangeAspect="1"/>
          </p:cNvPicPr>
          <p:nvPr/>
        </p:nvPicPr>
        <p:blipFill>
          <a:blip r:embed="rId3"/>
          <a:stretch>
            <a:fillRect/>
          </a:stretch>
        </p:blipFill>
        <p:spPr>
          <a:xfrm>
            <a:off x="133350" y="128585"/>
            <a:ext cx="3295650" cy="1291301"/>
          </a:xfrm>
          <a:prstGeom prst="rect">
            <a:avLst/>
          </a:prstGeom>
        </p:spPr>
      </p:pic>
      <p:graphicFrame>
        <p:nvGraphicFramePr>
          <p:cNvPr id="7" name="Table 7">
            <a:extLst>
              <a:ext uri="{FF2B5EF4-FFF2-40B4-BE49-F238E27FC236}">
                <a16:creationId xmlns:a16="http://schemas.microsoft.com/office/drawing/2014/main" id="{C9F23975-1B6C-C746-EF5A-FBE6588E5B62}"/>
              </a:ext>
            </a:extLst>
          </p:cNvPr>
          <p:cNvGraphicFramePr>
            <a:graphicFrameLocks noGrp="1"/>
          </p:cNvGraphicFramePr>
          <p:nvPr>
            <p:extLst>
              <p:ext uri="{D42A27DB-BD31-4B8C-83A1-F6EECF244321}">
                <p14:modId xmlns:p14="http://schemas.microsoft.com/office/powerpoint/2010/main" val="2380339691"/>
              </p:ext>
            </p:extLst>
          </p:nvPr>
        </p:nvGraphicFramePr>
        <p:xfrm>
          <a:off x="133350" y="128587"/>
          <a:ext cx="6591300" cy="1291300"/>
        </p:xfrm>
        <a:graphic>
          <a:graphicData uri="http://schemas.openxmlformats.org/drawingml/2006/table">
            <a:tbl>
              <a:tblPr firstRow="1" bandRow="1">
                <a:tableStyleId>{5C22544A-7EE6-4342-B048-85BDC9FD1C3A}</a:tableStyleId>
              </a:tblPr>
              <a:tblGrid>
                <a:gridCol w="3295650">
                  <a:extLst>
                    <a:ext uri="{9D8B030D-6E8A-4147-A177-3AD203B41FA5}">
                      <a16:colId xmlns:a16="http://schemas.microsoft.com/office/drawing/2014/main" val="3277456600"/>
                    </a:ext>
                  </a:extLst>
                </a:gridCol>
                <a:gridCol w="3295650">
                  <a:extLst>
                    <a:ext uri="{9D8B030D-6E8A-4147-A177-3AD203B41FA5}">
                      <a16:colId xmlns:a16="http://schemas.microsoft.com/office/drawing/2014/main" val="4234741116"/>
                    </a:ext>
                  </a:extLst>
                </a:gridCol>
              </a:tblGrid>
              <a:tr h="129130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600"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Graduation Routes Other Ways</a:t>
                      </a:r>
                      <a:endParaRPr lang="en-US" sz="1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Principal:  Mark Lewis</a:t>
                      </a:r>
                    </a:p>
                    <a:p>
                      <a:pPr marL="0" marR="0" algn="ctr">
                        <a:lnSpc>
                          <a:spcPct val="107000"/>
                        </a:lnSpc>
                        <a:spcBef>
                          <a:spcPts val="0"/>
                        </a:spcBef>
                        <a:spcAft>
                          <a:spcPts val="0"/>
                        </a:spcAft>
                      </a:pPr>
                      <a:r>
                        <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rPr>
                        <a:t>mark.lewis@sd27.bc.ca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 (250) 396 – 7230</a:t>
                      </a:r>
                    </a:p>
                    <a:p>
                      <a:pPr marL="0" marR="0" algn="ctr">
                        <a:lnSpc>
                          <a:spcPct val="107000"/>
                        </a:lnSpc>
                        <a:spcBef>
                          <a:spcPts val="0"/>
                        </a:spcBef>
                        <a:spcAft>
                          <a:spcPts val="0"/>
                        </a:spcAft>
                      </a:pPr>
                      <a:r>
                        <a:rPr lang="en-US" sz="1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https://www.sd27.bc.ca/grow</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741320"/>
                  </a:ext>
                </a:extLst>
              </a:tr>
            </a:tbl>
          </a:graphicData>
        </a:graphic>
      </p:graphicFrame>
      <p:sp>
        <p:nvSpPr>
          <p:cNvPr id="8" name="TextBox 7">
            <a:extLst>
              <a:ext uri="{FF2B5EF4-FFF2-40B4-BE49-F238E27FC236}">
                <a16:creationId xmlns:a16="http://schemas.microsoft.com/office/drawing/2014/main" id="{66B41515-05F4-F46F-68C1-B38D5E1965BA}"/>
              </a:ext>
            </a:extLst>
          </p:cNvPr>
          <p:cNvSpPr txBox="1"/>
          <p:nvPr/>
        </p:nvSpPr>
        <p:spPr>
          <a:xfrm>
            <a:off x="256478" y="1596889"/>
            <a:ext cx="6322742" cy="477500"/>
          </a:xfrm>
          <a:prstGeom prst="snip2Diag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solidFill>
              <a:schemeClr val="tx1"/>
            </a:solidFill>
          </a:ln>
        </p:spPr>
        <p:txBody>
          <a:bodyPr wrap="square" lIns="91440" tIns="45720" rIns="91440" bIns="45720" rtlCol="0" anchor="t">
            <a:spAutoFit/>
          </a:bodyPr>
          <a:lstStyle/>
          <a:p>
            <a:pPr algn="ctr"/>
            <a:r>
              <a:rPr lang="en-US" sz="2000" b="1" dirty="0">
                <a:ln w="0"/>
                <a:effectLst>
                  <a:outerShdw blurRad="38100" dist="19050" dir="2700000" algn="tl" rotWithShape="0">
                    <a:schemeClr val="dk1">
                      <a:alpha val="40000"/>
                    </a:schemeClr>
                  </a:outerShdw>
                </a:effectLst>
              </a:rPr>
              <a:t>Newsletter – May 2024</a:t>
            </a:r>
          </a:p>
        </p:txBody>
      </p:sp>
      <p:sp>
        <p:nvSpPr>
          <p:cNvPr id="14" name="TextBox 13">
            <a:extLst>
              <a:ext uri="{FF2B5EF4-FFF2-40B4-BE49-F238E27FC236}">
                <a16:creationId xmlns:a16="http://schemas.microsoft.com/office/drawing/2014/main" id="{F7C2486D-A7BD-0518-0E54-4836BEBF3040}"/>
              </a:ext>
            </a:extLst>
          </p:cNvPr>
          <p:cNvSpPr txBox="1"/>
          <p:nvPr/>
        </p:nvSpPr>
        <p:spPr>
          <a:xfrm>
            <a:off x="133350" y="2117839"/>
            <a:ext cx="6591300" cy="6892347"/>
          </a:xfrm>
          <a:prstGeom prst="rect">
            <a:avLst/>
          </a:prstGeom>
          <a:noFill/>
          <a:ln>
            <a:noFill/>
          </a:ln>
        </p:spPr>
        <p:txBody>
          <a:bodyPr wrap="square" lIns="91440" tIns="45720" rIns="91440" bIns="45720" numCol="1" spcCol="274320" rtlCol="0" anchor="t">
            <a:noAutofit/>
          </a:bodyPr>
          <a:lstStyle/>
          <a:p>
            <a:r>
              <a:rPr lang="en-US" sz="1800" b="1" dirty="0"/>
              <a:t>Grow Office Hours</a:t>
            </a:r>
          </a:p>
          <a:p>
            <a:r>
              <a:rPr lang="en-US" sz="1400" u="sng" dirty="0"/>
              <a:t>Mon-Thurs:  8:00am – 3:00pm</a:t>
            </a:r>
            <a:endParaRPr lang="en-US" sz="1400" u="sng" dirty="0">
              <a:ea typeface="Calibri"/>
              <a:cs typeface="Calibri"/>
            </a:endParaRPr>
          </a:p>
          <a:p>
            <a:r>
              <a:rPr lang="en-US" sz="1400" u="sng" dirty="0"/>
              <a:t>Fri:  8:00 – 12:00</a:t>
            </a:r>
            <a:endParaRPr lang="en-US" sz="1400" u="sng" dirty="0">
              <a:ea typeface="Calibri"/>
              <a:cs typeface="Calibri"/>
            </a:endParaRPr>
          </a:p>
          <a:p>
            <a:endParaRPr lang="en-US" sz="800" b="1" dirty="0"/>
          </a:p>
          <a:p>
            <a:endParaRPr lang="en-US" sz="1600" b="1" dirty="0"/>
          </a:p>
          <a:p>
            <a:r>
              <a:rPr lang="en-US" sz="1600" b="1" dirty="0"/>
              <a:t>File Verifications for 2024/25 School Year</a:t>
            </a:r>
            <a:br>
              <a:rPr lang="en-US" sz="1600" b="1" dirty="0"/>
            </a:br>
            <a:endParaRPr lang="en-US" sz="1400" dirty="0">
              <a:highlight>
                <a:srgbClr val="FFFF00"/>
              </a:highlight>
              <a:ea typeface="Calibri"/>
              <a:cs typeface="Calibri"/>
            </a:endParaRPr>
          </a:p>
          <a:p>
            <a:endParaRPr lang="en-US" sz="800" dirty="0">
              <a:cs typeface="Calibri"/>
            </a:endParaRPr>
          </a:p>
          <a:p>
            <a:r>
              <a:rPr lang="en-US" sz="1600" b="1" dirty="0"/>
              <a:t>2024/25 Registration for GROW</a:t>
            </a:r>
            <a:endParaRPr lang="en-US" sz="1600" b="1" dirty="0">
              <a:cs typeface="Calibri"/>
            </a:endParaRPr>
          </a:p>
          <a:p>
            <a:r>
              <a:rPr lang="en-US" sz="1400" dirty="0"/>
              <a:t>If your child is currently enrolled in GROW, their registration will automatically carry over to the 2024/25 school year, unless they are in grade 7.</a:t>
            </a:r>
          </a:p>
          <a:p>
            <a:r>
              <a:rPr lang="en-US" sz="1400" dirty="0"/>
              <a:t>Leaving GROW? – grade 7s and other students transferring out of GROW will need to register at their new school to have their file and enrolment transferred for next year.  Please let the school know if you need any assistance with transferring—we are happy to help make things as smooth as possible</a:t>
            </a:r>
          </a:p>
          <a:p>
            <a:r>
              <a:rPr lang="en-US" sz="1400" dirty="0"/>
              <a:t>Coming to GROW – upcoming kindergarten students and other students transferring into GROW can complete their registration for the 2024/25 school year now.  If you know of any families in this position, please let them know—it gives us a better idea of our numbers for next year.</a:t>
            </a:r>
          </a:p>
          <a:p>
            <a:endParaRPr lang="en-US" sz="1400" dirty="0">
              <a:cs typeface="Calibri" panose="020F0502020204030204"/>
            </a:endParaRPr>
          </a:p>
          <a:p>
            <a:endParaRPr lang="en-US" sz="1400" dirty="0"/>
          </a:p>
          <a:p>
            <a:r>
              <a:rPr lang="en-US" sz="1600" b="1" dirty="0">
                <a:cs typeface="Calibri"/>
              </a:rPr>
              <a:t>School Photos</a:t>
            </a:r>
            <a:br>
              <a:rPr lang="en-US" sz="900" b="1" dirty="0">
                <a:cs typeface="Calibri"/>
              </a:rPr>
            </a:br>
            <a:r>
              <a:rPr lang="en-US" sz="1400" dirty="0">
                <a:cs typeface="Calibri"/>
              </a:rPr>
              <a:t>A photographer will be at Lac La </a:t>
            </a:r>
            <a:r>
              <a:rPr lang="en-US" sz="1400" dirty="0" err="1">
                <a:cs typeface="Calibri"/>
              </a:rPr>
              <a:t>Hache</a:t>
            </a:r>
            <a:r>
              <a:rPr lang="en-US" sz="1400" dirty="0">
                <a:cs typeface="Calibri"/>
              </a:rPr>
              <a:t> Elementary on Wednesday, May 8</a:t>
            </a:r>
            <a:r>
              <a:rPr lang="en-US" sz="1400" baseline="30000" dirty="0">
                <a:cs typeface="Calibri"/>
              </a:rPr>
              <a:t>th</a:t>
            </a:r>
            <a:r>
              <a:rPr lang="en-US" sz="1400" dirty="0">
                <a:cs typeface="Calibri"/>
              </a:rPr>
              <a:t> to take class photos.  If you would like to be included in a class photo, please plan to arrive at 10:00am.  Please note that these are not individual photos.  The photographer will only be doing class/school photos on this day.  It’s a good idea to call ahead if you are planning on joining.</a:t>
            </a:r>
          </a:p>
          <a:p>
            <a:endParaRPr lang="en-US" sz="1400" dirty="0"/>
          </a:p>
          <a:p>
            <a:endParaRPr lang="en-US" sz="1400" dirty="0">
              <a:cs typeface="Calibri" panose="020F0502020204030204"/>
            </a:endParaRPr>
          </a:p>
        </p:txBody>
      </p:sp>
      <p:sp>
        <p:nvSpPr>
          <p:cNvPr id="2" name="TextBox 1">
            <a:extLst>
              <a:ext uri="{FF2B5EF4-FFF2-40B4-BE49-F238E27FC236}">
                <a16:creationId xmlns:a16="http://schemas.microsoft.com/office/drawing/2014/main" id="{8DE24BD4-CCF0-2666-3FC9-A286BD218684}"/>
              </a:ext>
            </a:extLst>
          </p:cNvPr>
          <p:cNvSpPr txBox="1"/>
          <p:nvPr/>
        </p:nvSpPr>
        <p:spPr>
          <a:xfrm>
            <a:off x="2956956" y="2244436"/>
            <a:ext cx="3455719" cy="738664"/>
          </a:xfrm>
          <a:prstGeom prst="rect">
            <a:avLst/>
          </a:prstGeom>
          <a:solidFill>
            <a:srgbClr val="AAFAF9"/>
          </a:solidFill>
          <a:ln>
            <a:solidFill>
              <a:schemeClr val="tx1"/>
            </a:solidFill>
            <a:prstDash val="lgDash"/>
          </a:ln>
        </p:spPr>
        <p:txBody>
          <a:bodyPr wrap="square" rtlCol="0">
            <a:spAutoFit/>
          </a:bodyPr>
          <a:lstStyle/>
          <a:p>
            <a:pPr algn="ctr"/>
            <a:r>
              <a:rPr lang="en-US" sz="1400"/>
              <a:t>Please ring the doorbell (left of the door by the parking lot) when you visit the school and sign in at the office</a:t>
            </a:r>
          </a:p>
        </p:txBody>
      </p:sp>
    </p:spTree>
    <p:extLst>
      <p:ext uri="{BB962C8B-B14F-4D97-AF65-F5344CB8AC3E}">
        <p14:creationId xmlns:p14="http://schemas.microsoft.com/office/powerpoint/2010/main" val="1160059220"/>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F2FDF-DC30-6E92-064F-1E1B0FF45B8C}"/>
              </a:ext>
            </a:extLst>
          </p:cNvPr>
          <p:cNvPicPr>
            <a:picLocks noChangeAspect="1"/>
          </p:cNvPicPr>
          <p:nvPr/>
        </p:nvPicPr>
        <p:blipFill>
          <a:blip r:embed="rId2"/>
          <a:stretch>
            <a:fillRect/>
          </a:stretch>
        </p:blipFill>
        <p:spPr>
          <a:xfrm>
            <a:off x="42378" y="39231"/>
            <a:ext cx="6773243" cy="9065538"/>
          </a:xfrm>
          <a:prstGeom prst="rect">
            <a:avLst/>
          </a:prstGeom>
        </p:spPr>
      </p:pic>
      <p:pic>
        <p:nvPicPr>
          <p:cNvPr id="3" name="Picture 2">
            <a:extLst>
              <a:ext uri="{FF2B5EF4-FFF2-40B4-BE49-F238E27FC236}">
                <a16:creationId xmlns:a16="http://schemas.microsoft.com/office/drawing/2014/main" id="{16730091-0D76-12E1-DAEC-5DDA486CCDFB}"/>
              </a:ext>
            </a:extLst>
          </p:cNvPr>
          <p:cNvPicPr>
            <a:picLocks noChangeAspect="1"/>
          </p:cNvPicPr>
          <p:nvPr/>
        </p:nvPicPr>
        <p:blipFill>
          <a:blip r:embed="rId3"/>
          <a:stretch>
            <a:fillRect/>
          </a:stretch>
        </p:blipFill>
        <p:spPr>
          <a:xfrm>
            <a:off x="118585" y="121534"/>
            <a:ext cx="6620830" cy="8900931"/>
          </a:xfrm>
          <a:prstGeom prst="rect">
            <a:avLst/>
          </a:prstGeom>
        </p:spPr>
      </p:pic>
      <p:sp>
        <p:nvSpPr>
          <p:cNvPr id="9" name="TextBox 8">
            <a:extLst>
              <a:ext uri="{FF2B5EF4-FFF2-40B4-BE49-F238E27FC236}">
                <a16:creationId xmlns:a16="http://schemas.microsoft.com/office/drawing/2014/main" id="{9687B1C3-DD59-7ED6-A051-BEF6FC323234}"/>
              </a:ext>
            </a:extLst>
          </p:cNvPr>
          <p:cNvSpPr txBox="1"/>
          <p:nvPr/>
        </p:nvSpPr>
        <p:spPr>
          <a:xfrm>
            <a:off x="118585" y="121534"/>
            <a:ext cx="6620830" cy="8900931"/>
          </a:xfrm>
          <a:prstGeom prst="rect">
            <a:avLst/>
          </a:prstGeom>
          <a:noFill/>
        </p:spPr>
        <p:txBody>
          <a:bodyPr wrap="square" lIns="91440" tIns="45720" rIns="91440" bIns="45720" numCol="1" spcCol="274320" rtlCol="0" anchor="t">
            <a:noAutofit/>
          </a:bodyPr>
          <a:lstStyle/>
          <a:p>
            <a:endParaRPr lang="en-US" sz="1800" b="1" dirty="0">
              <a:cs typeface="Calibri"/>
            </a:endParaRPr>
          </a:p>
          <a:p>
            <a:endParaRPr lang="en-US" b="1" dirty="0">
              <a:cs typeface="Calibri"/>
            </a:endParaRPr>
          </a:p>
          <a:p>
            <a:endParaRPr lang="en-US" sz="1800" b="1" dirty="0">
              <a:cs typeface="Calibri"/>
            </a:endParaRPr>
          </a:p>
          <a:p>
            <a:endParaRPr lang="en-US" b="1" dirty="0">
              <a:cs typeface="Calibri"/>
            </a:endParaRPr>
          </a:p>
          <a:p>
            <a:endParaRPr lang="en-US" sz="1800" b="1" dirty="0">
              <a:cs typeface="Calibri"/>
            </a:endParaRPr>
          </a:p>
          <a:p>
            <a:endParaRPr lang="en-US" b="1" dirty="0">
              <a:cs typeface="Calibri"/>
            </a:endParaRPr>
          </a:p>
          <a:p>
            <a:endParaRPr lang="en-US" sz="1800" b="1" dirty="0">
              <a:cs typeface="Calibri"/>
            </a:endParaRPr>
          </a:p>
          <a:p>
            <a:endParaRPr lang="en-US" sz="1800" b="1" dirty="0">
              <a:cs typeface="Calibri"/>
            </a:endParaRPr>
          </a:p>
          <a:p>
            <a:endParaRPr lang="en-US" b="1"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April 19</a:t>
            </a:r>
            <a:r>
              <a:rPr kumimoji="0" lang="en-US" sz="1600" b="1" i="0" u="none" strike="noStrike" kern="1200" cap="none" spc="0" normalizeH="0" baseline="30000" noProof="0" dirty="0">
                <a:ln>
                  <a:noFill/>
                </a:ln>
                <a:solidFill>
                  <a:prstClr val="black"/>
                </a:solidFill>
                <a:effectLst/>
                <a:uLnTx/>
                <a:uFillTx/>
                <a:latin typeface="Calibri" panose="020F0502020204030204"/>
                <a:ea typeface="+mn-ea"/>
                <a:cs typeface="Calibri" panose="020F0502020204030204"/>
              </a:rPr>
              <a:t>th</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 Event</a:t>
            </a:r>
          </a:p>
          <a:p>
            <a:pPr>
              <a:defRPr/>
            </a:pPr>
            <a:r>
              <a:rPr lang="en-US" sz="1400" dirty="0">
                <a:solidFill>
                  <a:prstClr val="black"/>
                </a:solidFill>
                <a:latin typeface="Calibri" panose="020F0502020204030204"/>
                <a:cs typeface="Calibri" panose="020F0502020204030204"/>
              </a:rPr>
              <a:t>We had a very good turn out for our south end field trip on April 19</a:t>
            </a:r>
            <a:r>
              <a:rPr lang="en-US" sz="1400" baseline="30000" dirty="0">
                <a:solidFill>
                  <a:prstClr val="black"/>
                </a:solidFill>
                <a:latin typeface="Calibri" panose="020F0502020204030204"/>
                <a:cs typeface="Calibri" panose="020F0502020204030204"/>
              </a:rPr>
              <a:t>th</a:t>
            </a:r>
            <a:r>
              <a:rPr lang="en-US" sz="1400" dirty="0">
                <a:solidFill>
                  <a:prstClr val="black"/>
                </a:solidFill>
                <a:latin typeface="Calibri" panose="020F0502020204030204"/>
                <a:cs typeface="Calibri" panose="020F0502020204030204"/>
              </a:rPr>
              <a:t>.  Our first stop was to the 108 Mile Fire Department for a great tour given by Bill Warden and two other members of the fire department.  After a wonderful lunch provided by the PAC at the 108 Mile Heritage Site, we learned how to play ultimate frisbee, led by Matt </a:t>
            </a:r>
            <a:r>
              <a:rPr lang="en-US" sz="1400" dirty="0" err="1">
                <a:solidFill>
                  <a:prstClr val="black"/>
                </a:solidFill>
                <a:latin typeface="Calibri" panose="020F0502020204030204"/>
                <a:cs typeface="Calibri" panose="020F0502020204030204"/>
              </a:rPr>
              <a:t>Ziemer</a:t>
            </a:r>
            <a:r>
              <a:rPr lang="en-US" sz="1400" dirty="0">
                <a:solidFill>
                  <a:prstClr val="black"/>
                </a:solidFill>
                <a:latin typeface="Calibri" panose="020F0502020204030204"/>
                <a:cs typeface="Calibri" panose="020F0502020204030204"/>
              </a:rPr>
              <a:t>.  Then we had a presentation about invasive species by Emma from the Invasive Species Council of BC.  Students also tried their hand at creating treasure maps for their friends.  It was a full day of learning and community, and fun was had by everyone.</a:t>
            </a:r>
          </a:p>
          <a:p>
            <a:pPr>
              <a:defRPr/>
            </a:pPr>
            <a:endParaRPr lang="en-US" sz="1400" b="0" i="0" u="none" strike="noStrike" kern="1200" cap="none" spc="0" normalizeH="0" baseline="0" noProof="0" dirty="0">
              <a:ln>
                <a:noFill/>
              </a:ln>
              <a:solidFill>
                <a:prstClr val="black"/>
              </a:solidFill>
              <a:effectLst/>
              <a:uLnTx/>
              <a:uFillTx/>
              <a:ea typeface="Calibri"/>
              <a:cs typeface="Calibri" panose="020F0502020204030204"/>
            </a:endParaRPr>
          </a:p>
          <a:p>
            <a:endParaRPr lang="en-US" sz="800" b="1" dirty="0">
              <a:cs typeface="Calibri"/>
            </a:endParaRPr>
          </a:p>
          <a:p>
            <a:r>
              <a:rPr lang="en-US" sz="1600" b="1" dirty="0">
                <a:cs typeface="Calibri" panose="020F0502020204030204"/>
              </a:rPr>
              <a:t>Term 3 Work Submissions</a:t>
            </a:r>
          </a:p>
          <a:p>
            <a:pPr>
              <a:defRPr/>
            </a:pPr>
            <a:r>
              <a:rPr lang="en-US" sz="1400" dirty="0">
                <a:solidFill>
                  <a:prstClr val="black"/>
                </a:solidFill>
                <a:latin typeface="Calibri" panose="020F0502020204030204"/>
                <a:cs typeface="Calibri" panose="020F0502020204030204"/>
              </a:rPr>
              <a:t>Term 2 work submissions are due at GROW on June 1</a:t>
            </a:r>
            <a:r>
              <a:rPr lang="en-US" sz="1400" baseline="30000" dirty="0">
                <a:solidFill>
                  <a:prstClr val="black"/>
                </a:solidFill>
                <a:latin typeface="Calibri" panose="020F0502020204030204"/>
                <a:cs typeface="Calibri" panose="020F0502020204030204"/>
              </a:rPr>
              <a:t>st</a:t>
            </a:r>
            <a:r>
              <a:rPr lang="en-US" sz="1400" dirty="0">
                <a:solidFill>
                  <a:prstClr val="black"/>
                </a:solidFill>
                <a:latin typeface="Calibri" panose="020F0502020204030204"/>
                <a:cs typeface="Calibri" panose="020F0502020204030204"/>
              </a:rPr>
              <a:t>.  This gives Jillian time to go over your child’s work samples and contact you if needed before writing report cards.  Work can be submitted as hard copies to GROW or electronically through Teams.  Please let Jillian know if you have any questions.</a:t>
            </a:r>
          </a:p>
          <a:p>
            <a:endParaRPr lang="en-US" sz="1400" b="1" dirty="0">
              <a:solidFill>
                <a:prstClr val="black"/>
              </a:solidFill>
              <a:latin typeface="Calibri" panose="020F0502020204030204"/>
              <a:cs typeface="Calibri" panose="020F0502020204030204"/>
            </a:endParaRPr>
          </a:p>
          <a:p>
            <a:endParaRPr lang="en-US" sz="800" b="1" dirty="0">
              <a:cs typeface="Calibri"/>
            </a:endParaRPr>
          </a:p>
          <a:p>
            <a:r>
              <a:rPr lang="en-US" sz="1600" b="1" dirty="0">
                <a:cs typeface="Calibri"/>
              </a:rPr>
              <a:t>Ongoing Access to Community Services</a:t>
            </a:r>
            <a:endParaRPr lang="en-US" sz="1600" dirty="0">
              <a:cs typeface="Calibri"/>
            </a:endParaRPr>
          </a:p>
          <a:p>
            <a:r>
              <a:rPr lang="en-US" sz="1400" dirty="0">
                <a:cs typeface="Calibri"/>
              </a:rPr>
              <a:t>We just wanted to remind everyone, and let new enrollments know, about our agreements with community organizations for GROW students:</a:t>
            </a:r>
          </a:p>
          <a:p>
            <a:endParaRPr lang="en-US" sz="700" dirty="0">
              <a:cs typeface="Calibri"/>
            </a:endParaRPr>
          </a:p>
          <a:p>
            <a:r>
              <a:rPr lang="en-US" sz="1400" u="sng" dirty="0">
                <a:cs typeface="Calibri"/>
              </a:rPr>
              <a:t>Swimming</a:t>
            </a:r>
            <a:r>
              <a:rPr lang="en-US" sz="1400" dirty="0">
                <a:cs typeface="Calibri"/>
              </a:rPr>
              <a:t> – GROW students may swim free from 9:00am-3:00pm, Mon-Fri at the pool in Williams Lake.</a:t>
            </a:r>
          </a:p>
          <a:p>
            <a:endParaRPr lang="en-US" sz="800" dirty="0">
              <a:cs typeface="Calibri"/>
            </a:endParaRPr>
          </a:p>
          <a:p>
            <a:r>
              <a:rPr lang="en-US" sz="1400" u="sng" dirty="0">
                <a:cs typeface="Calibri"/>
              </a:rPr>
              <a:t>Gym Time </a:t>
            </a:r>
            <a:r>
              <a:rPr lang="en-US" sz="1400" dirty="0">
                <a:cs typeface="Calibri"/>
              </a:rPr>
              <a:t>– if you would like gym time, let us know!  The gym at Lac La </a:t>
            </a:r>
            <a:r>
              <a:rPr lang="en-US" sz="1400" dirty="0" err="1">
                <a:cs typeface="Calibri"/>
              </a:rPr>
              <a:t>Hache</a:t>
            </a:r>
            <a:r>
              <a:rPr lang="en-US" sz="1400" dirty="0">
                <a:cs typeface="Calibri"/>
              </a:rPr>
              <a:t> Elementary can be made available for GROW students starting at 2:00pm on school days.  Gym time has to be booked in advance.</a:t>
            </a:r>
          </a:p>
          <a:p>
            <a:endParaRPr lang="en-US" sz="700" dirty="0">
              <a:cs typeface="Calibri"/>
            </a:endParaRPr>
          </a:p>
          <a:p>
            <a:r>
              <a:rPr lang="en-US" sz="1400" u="sng" dirty="0">
                <a:cs typeface="Calibri"/>
              </a:rPr>
              <a:t>Drop-In at GROW</a:t>
            </a:r>
            <a:r>
              <a:rPr lang="en-US" sz="1400" dirty="0">
                <a:cs typeface="Calibri"/>
              </a:rPr>
              <a:t> – We continue to have a drop-in day for GROW students every Friday.  Come by if you’d like some extra support, a resource, or would just like to show your face and say hi!</a:t>
            </a:r>
            <a:endParaRPr lang="en-US" sz="1400" dirty="0"/>
          </a:p>
          <a:p>
            <a:endParaRPr lang="en-US" sz="1400" b="1" dirty="0">
              <a:cs typeface="Calibri"/>
            </a:endParaRPr>
          </a:p>
          <a:p>
            <a:endParaRPr lang="en-US" sz="800" b="1" dirty="0">
              <a:solidFill>
                <a:srgbClr val="000000"/>
              </a:solidFill>
              <a:cs typeface="Calibri"/>
            </a:endParaRPr>
          </a:p>
          <a:p>
            <a:endParaRPr lang="en-US" sz="800" b="1" dirty="0">
              <a:solidFill>
                <a:srgbClr val="000000"/>
              </a:solidFill>
              <a:cs typeface="Calibri"/>
            </a:endParaRPr>
          </a:p>
          <a:p>
            <a:endParaRPr lang="en-US" sz="800" b="1" dirty="0">
              <a:solidFill>
                <a:srgbClr val="000000"/>
              </a:solidFill>
              <a:cs typeface="Calibri"/>
            </a:endParaRPr>
          </a:p>
          <a:p>
            <a:endParaRPr lang="en-US" sz="800" b="1" dirty="0">
              <a:ea typeface="Calibri" panose="020F0502020204030204"/>
              <a:cs typeface="Calibri"/>
            </a:endParaRPr>
          </a:p>
          <a:p>
            <a:endParaRPr lang="en-US" sz="800" b="1" dirty="0">
              <a:cs typeface="Calibri"/>
            </a:endParaRPr>
          </a:p>
          <a:p>
            <a:endParaRPr lang="en-US" sz="800" dirty="0">
              <a:cs typeface="Calibri" panose="020F0502020204030204"/>
            </a:endParaRPr>
          </a:p>
        </p:txBody>
      </p:sp>
      <p:pic>
        <p:nvPicPr>
          <p:cNvPr id="5" name="Picture 4" descr="A group of children on the back of a fire truck&#10;&#10;Description automatically generated">
            <a:extLst>
              <a:ext uri="{FF2B5EF4-FFF2-40B4-BE49-F238E27FC236}">
                <a16:creationId xmlns:a16="http://schemas.microsoft.com/office/drawing/2014/main" id="{89B32638-17A1-6EB1-4773-D44B0BF50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31" y="225631"/>
            <a:ext cx="2447307" cy="1835480"/>
          </a:xfrm>
          <a:prstGeom prst="rect">
            <a:avLst/>
          </a:prstGeom>
        </p:spPr>
      </p:pic>
      <p:pic>
        <p:nvPicPr>
          <p:cNvPr id="13" name="Picture 12" descr="A group of children sitting on a bench&#10;&#10;Description automatically generated">
            <a:extLst>
              <a:ext uri="{FF2B5EF4-FFF2-40B4-BE49-F238E27FC236}">
                <a16:creationId xmlns:a16="http://schemas.microsoft.com/office/drawing/2014/main" id="{D35C502E-EE3B-2348-B233-6E081B10A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520" y="225631"/>
            <a:ext cx="2193968" cy="1645476"/>
          </a:xfrm>
          <a:prstGeom prst="rect">
            <a:avLst/>
          </a:prstGeom>
        </p:spPr>
      </p:pic>
      <p:pic>
        <p:nvPicPr>
          <p:cNvPr id="7" name="Picture 6" descr="A group of children sitting on a metal bar&#10;&#10;Description automatically generated">
            <a:extLst>
              <a:ext uri="{FF2B5EF4-FFF2-40B4-BE49-F238E27FC236}">
                <a16:creationId xmlns:a16="http://schemas.microsoft.com/office/drawing/2014/main" id="{C344D924-28AC-CED6-5C26-C15C10E57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5789" y="1258847"/>
            <a:ext cx="2039999" cy="1529999"/>
          </a:xfrm>
          <a:prstGeom prst="rect">
            <a:avLst/>
          </a:prstGeom>
        </p:spPr>
      </p:pic>
      <p:pic>
        <p:nvPicPr>
          <p:cNvPr id="11" name="Picture 10" descr="A group of children drawing on paper&#10;&#10;Description automatically generated">
            <a:extLst>
              <a:ext uri="{FF2B5EF4-FFF2-40B4-BE49-F238E27FC236}">
                <a16:creationId xmlns:a16="http://schemas.microsoft.com/office/drawing/2014/main" id="{F1485BEC-19A4-434B-4A0F-72AC046AF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3939" y="1382950"/>
            <a:ext cx="1808430" cy="1356322"/>
          </a:xfrm>
          <a:prstGeom prst="rect">
            <a:avLst/>
          </a:prstGeom>
        </p:spPr>
      </p:pic>
    </p:spTree>
    <p:extLst>
      <p:ext uri="{BB962C8B-B14F-4D97-AF65-F5344CB8AC3E}">
        <p14:creationId xmlns:p14="http://schemas.microsoft.com/office/powerpoint/2010/main" val="2938387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93</TotalTime>
  <Words>618</Words>
  <Application>Microsoft Office PowerPoint</Application>
  <PresentationFormat>Letter Paper (8.5x11 in)</PresentationFormat>
  <Paragraphs>51</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Jillian Eyer</dc:creator>
  <cp:lastModifiedBy>Jillian Eyer</cp:lastModifiedBy>
  <cp:revision>24</cp:revision>
  <dcterms:created xsi:type="dcterms:W3CDTF">2023-10-12T22:21:39Z</dcterms:created>
  <dcterms:modified xsi:type="dcterms:W3CDTF">2024-04-30T15:59:09Z</dcterms:modified>
</cp:coreProperties>
</file>